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65" r:id="rId4"/>
    <p:sldId id="259" r:id="rId5"/>
    <p:sldId id="260" r:id="rId6"/>
    <p:sldId id="261" r:id="rId7"/>
    <p:sldId id="262" r:id="rId8"/>
    <p:sldId id="272" r:id="rId9"/>
    <p:sldId id="271" r:id="rId10"/>
    <p:sldId id="270" r:id="rId11"/>
    <p:sldId id="269" r:id="rId12"/>
    <p:sldId id="268" r:id="rId13"/>
    <p:sldId id="267" r:id="rId14"/>
    <p:sldId id="266" r:id="rId15"/>
    <p:sldId id="263" r:id="rId16"/>
    <p:sldId id="264" r:id="rId17"/>
    <p:sldId id="273" r:id="rId18"/>
    <p:sldId id="274" r:id="rId19"/>
    <p:sldId id="275" r:id="rId20"/>
    <p:sldId id="278" r:id="rId21"/>
    <p:sldId id="276" r:id="rId22"/>
    <p:sldId id="277" r:id="rId23"/>
    <p:sldId id="279" r:id="rId24"/>
    <p:sldId id="280" r:id="rId25"/>
    <p:sldId id="281" r:id="rId2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4" d="100"/>
          <a:sy n="54" d="100"/>
        </p:scale>
        <p:origin x="96" y="6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15DD902-B97E-4B05-85E2-CD3538944B25}" type="datetimeFigureOut">
              <a:rPr lang="ru-RU" smtClean="0"/>
              <a:t>14.02.2026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EF6541C-B426-48C1-BDF5-F23950F04727}" type="slidenum">
              <a:rPr lang="ru-RU" smtClean="0"/>
              <a:t>‹#›</a:t>
            </a:fld>
            <a:endParaRPr lang="ru-RU"/>
          </a:p>
        </p:txBody>
      </p:sp>
    </p:spTree>
    <p:extLst>
      <p:ext uri="{BB962C8B-B14F-4D97-AF65-F5344CB8AC3E}">
        <p14:creationId xmlns:p14="http://schemas.microsoft.com/office/powerpoint/2010/main" val="465153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15DD902-B97E-4B05-85E2-CD3538944B25}" type="datetimeFigureOut">
              <a:rPr lang="ru-RU" smtClean="0"/>
              <a:t>14.02.2026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EF6541C-B426-48C1-BDF5-F23950F04727}" type="slidenum">
              <a:rPr lang="ru-RU" smtClean="0"/>
              <a:t>‹#›</a:t>
            </a:fld>
            <a:endParaRPr lang="ru-RU"/>
          </a:p>
        </p:txBody>
      </p:sp>
    </p:spTree>
    <p:extLst>
      <p:ext uri="{BB962C8B-B14F-4D97-AF65-F5344CB8AC3E}">
        <p14:creationId xmlns:p14="http://schemas.microsoft.com/office/powerpoint/2010/main" val="1938988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15DD902-B97E-4B05-85E2-CD3538944B25}" type="datetimeFigureOut">
              <a:rPr lang="ru-RU" smtClean="0"/>
              <a:t>14.02.2026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EF6541C-B426-48C1-BDF5-F23950F04727}" type="slidenum">
              <a:rPr lang="ru-RU" smtClean="0"/>
              <a:t>‹#›</a:t>
            </a:fld>
            <a:endParaRPr lang="ru-RU"/>
          </a:p>
        </p:txBody>
      </p:sp>
    </p:spTree>
    <p:extLst>
      <p:ext uri="{BB962C8B-B14F-4D97-AF65-F5344CB8AC3E}">
        <p14:creationId xmlns:p14="http://schemas.microsoft.com/office/powerpoint/2010/main" val="2823865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15DD902-B97E-4B05-85E2-CD3538944B25}" type="datetimeFigureOut">
              <a:rPr lang="ru-RU" smtClean="0"/>
              <a:t>14.02.2026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EF6541C-B426-48C1-BDF5-F23950F04727}" type="slidenum">
              <a:rPr lang="ru-RU" smtClean="0"/>
              <a:t>‹#›</a:t>
            </a:fld>
            <a:endParaRPr lang="ru-RU"/>
          </a:p>
        </p:txBody>
      </p:sp>
    </p:spTree>
    <p:extLst>
      <p:ext uri="{BB962C8B-B14F-4D97-AF65-F5344CB8AC3E}">
        <p14:creationId xmlns:p14="http://schemas.microsoft.com/office/powerpoint/2010/main" val="2711061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15DD902-B97E-4B05-85E2-CD3538944B25}" type="datetimeFigureOut">
              <a:rPr lang="ru-RU" smtClean="0"/>
              <a:t>14.02.2026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EF6541C-B426-48C1-BDF5-F23950F04727}" type="slidenum">
              <a:rPr lang="ru-RU" smtClean="0"/>
              <a:t>‹#›</a:t>
            </a:fld>
            <a:endParaRPr lang="ru-RU"/>
          </a:p>
        </p:txBody>
      </p:sp>
    </p:spTree>
    <p:extLst>
      <p:ext uri="{BB962C8B-B14F-4D97-AF65-F5344CB8AC3E}">
        <p14:creationId xmlns:p14="http://schemas.microsoft.com/office/powerpoint/2010/main" val="1817285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15DD902-B97E-4B05-85E2-CD3538944B25}" type="datetimeFigureOut">
              <a:rPr lang="ru-RU" smtClean="0"/>
              <a:t>14.02.2026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EF6541C-B426-48C1-BDF5-F23950F04727}" type="slidenum">
              <a:rPr lang="ru-RU" smtClean="0"/>
              <a:t>‹#›</a:t>
            </a:fld>
            <a:endParaRPr lang="ru-RU"/>
          </a:p>
        </p:txBody>
      </p:sp>
    </p:spTree>
    <p:extLst>
      <p:ext uri="{BB962C8B-B14F-4D97-AF65-F5344CB8AC3E}">
        <p14:creationId xmlns:p14="http://schemas.microsoft.com/office/powerpoint/2010/main" val="2913893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15DD902-B97E-4B05-85E2-CD3538944B25}" type="datetimeFigureOut">
              <a:rPr lang="ru-RU" smtClean="0"/>
              <a:t>14.02.2026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EF6541C-B426-48C1-BDF5-F23950F04727}" type="slidenum">
              <a:rPr lang="ru-RU" smtClean="0"/>
              <a:t>‹#›</a:t>
            </a:fld>
            <a:endParaRPr lang="ru-RU"/>
          </a:p>
        </p:txBody>
      </p:sp>
    </p:spTree>
    <p:extLst>
      <p:ext uri="{BB962C8B-B14F-4D97-AF65-F5344CB8AC3E}">
        <p14:creationId xmlns:p14="http://schemas.microsoft.com/office/powerpoint/2010/main" val="1166988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15DD902-B97E-4B05-85E2-CD3538944B25}" type="datetimeFigureOut">
              <a:rPr lang="ru-RU" smtClean="0"/>
              <a:t>14.02.2026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EF6541C-B426-48C1-BDF5-F23950F04727}" type="slidenum">
              <a:rPr lang="ru-RU" smtClean="0"/>
              <a:t>‹#›</a:t>
            </a:fld>
            <a:endParaRPr lang="ru-RU"/>
          </a:p>
        </p:txBody>
      </p:sp>
    </p:spTree>
    <p:extLst>
      <p:ext uri="{BB962C8B-B14F-4D97-AF65-F5344CB8AC3E}">
        <p14:creationId xmlns:p14="http://schemas.microsoft.com/office/powerpoint/2010/main" val="3645492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15DD902-B97E-4B05-85E2-CD3538944B25}" type="datetimeFigureOut">
              <a:rPr lang="ru-RU" smtClean="0"/>
              <a:t>14.02.2026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EF6541C-B426-48C1-BDF5-F23950F04727}" type="slidenum">
              <a:rPr lang="ru-RU" smtClean="0"/>
              <a:t>‹#›</a:t>
            </a:fld>
            <a:endParaRPr lang="ru-RU"/>
          </a:p>
        </p:txBody>
      </p:sp>
    </p:spTree>
    <p:extLst>
      <p:ext uri="{BB962C8B-B14F-4D97-AF65-F5344CB8AC3E}">
        <p14:creationId xmlns:p14="http://schemas.microsoft.com/office/powerpoint/2010/main" val="2857034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15DD902-B97E-4B05-85E2-CD3538944B25}" type="datetimeFigureOut">
              <a:rPr lang="ru-RU" smtClean="0"/>
              <a:t>14.02.2026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EF6541C-B426-48C1-BDF5-F23950F04727}" type="slidenum">
              <a:rPr lang="ru-RU" smtClean="0"/>
              <a:t>‹#›</a:t>
            </a:fld>
            <a:endParaRPr lang="ru-RU"/>
          </a:p>
        </p:txBody>
      </p:sp>
    </p:spTree>
    <p:extLst>
      <p:ext uri="{BB962C8B-B14F-4D97-AF65-F5344CB8AC3E}">
        <p14:creationId xmlns:p14="http://schemas.microsoft.com/office/powerpoint/2010/main" val="2517091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15DD902-B97E-4B05-85E2-CD3538944B25}" type="datetimeFigureOut">
              <a:rPr lang="ru-RU" smtClean="0"/>
              <a:t>14.02.2026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EF6541C-B426-48C1-BDF5-F23950F04727}" type="slidenum">
              <a:rPr lang="ru-RU" smtClean="0"/>
              <a:t>‹#›</a:t>
            </a:fld>
            <a:endParaRPr lang="ru-RU"/>
          </a:p>
        </p:txBody>
      </p:sp>
    </p:spTree>
    <p:extLst>
      <p:ext uri="{BB962C8B-B14F-4D97-AF65-F5344CB8AC3E}">
        <p14:creationId xmlns:p14="http://schemas.microsoft.com/office/powerpoint/2010/main" val="3657760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5DD902-B97E-4B05-85E2-CD3538944B25}" type="datetimeFigureOut">
              <a:rPr lang="ru-RU" smtClean="0"/>
              <a:t>14.02.2026</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6541C-B426-48C1-BDF5-F23950F04727}" type="slidenum">
              <a:rPr lang="ru-RU" smtClean="0"/>
              <a:t>‹#›</a:t>
            </a:fld>
            <a:endParaRPr lang="ru-RU"/>
          </a:p>
        </p:txBody>
      </p:sp>
    </p:spTree>
    <p:extLst>
      <p:ext uri="{BB962C8B-B14F-4D97-AF65-F5344CB8AC3E}">
        <p14:creationId xmlns:p14="http://schemas.microsoft.com/office/powerpoint/2010/main" val="101496302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62635" y="3040810"/>
            <a:ext cx="9144000" cy="2387600"/>
          </a:xfrm>
        </p:spPr>
        <p:txBody>
          <a:bodyPr>
            <a:noAutofit/>
          </a:bodyPr>
          <a:lstStyle/>
          <a:p>
            <a:r>
              <a:rPr lang="ru-RU" sz="4000" b="1" dirty="0" smtClean="0">
                <a:latin typeface="Times New Roman" panose="02020603050405020304" pitchFamily="18" charset="0"/>
                <a:cs typeface="Times New Roman" panose="02020603050405020304" pitchFamily="18" charset="0"/>
              </a:rPr>
              <a:t>Разбор заданий </a:t>
            </a:r>
            <a:br>
              <a:rPr lang="ru-RU" sz="4000" b="1" dirty="0" smtClean="0">
                <a:latin typeface="Times New Roman" panose="02020603050405020304" pitchFamily="18" charset="0"/>
                <a:cs typeface="Times New Roman" panose="02020603050405020304" pitchFamily="18" charset="0"/>
              </a:rPr>
            </a:br>
            <a:r>
              <a:rPr lang="ru-RU" sz="4000" b="1" dirty="0" smtClean="0">
                <a:latin typeface="Times New Roman" panose="02020603050405020304" pitchFamily="18" charset="0"/>
                <a:cs typeface="Times New Roman" panose="02020603050405020304" pitchFamily="18" charset="0"/>
              </a:rPr>
              <a:t>регионального этапа всероссийской олимпиады школьников по труду(технологии)</a:t>
            </a:r>
            <a:br>
              <a:rPr lang="ru-RU" sz="4000" b="1" dirty="0" smtClean="0">
                <a:latin typeface="Times New Roman" panose="02020603050405020304" pitchFamily="18" charset="0"/>
                <a:cs typeface="Times New Roman" panose="02020603050405020304" pitchFamily="18" charset="0"/>
              </a:rPr>
            </a:br>
            <a:r>
              <a:rPr lang="ru-RU" sz="4000" b="1" dirty="0" smtClean="0">
                <a:latin typeface="Times New Roman" panose="02020603050405020304" pitchFamily="18" charset="0"/>
                <a:cs typeface="Times New Roman" panose="02020603050405020304" pitchFamily="18" charset="0"/>
              </a:rPr>
              <a:t/>
            </a:r>
            <a:br>
              <a:rPr lang="ru-RU" sz="4000" b="1" dirty="0" smtClean="0">
                <a:latin typeface="Times New Roman" panose="02020603050405020304" pitchFamily="18" charset="0"/>
                <a:cs typeface="Times New Roman" panose="02020603050405020304" pitchFamily="18" charset="0"/>
              </a:rPr>
            </a:br>
            <a:r>
              <a:rPr lang="ru-RU" sz="4000" b="1" dirty="0" smtClean="0">
                <a:latin typeface="Times New Roman" panose="02020603050405020304" pitchFamily="18" charset="0"/>
                <a:cs typeface="Times New Roman" panose="02020603050405020304" pitchFamily="18" charset="0"/>
              </a:rPr>
              <a:t>Теоретический тур</a:t>
            </a:r>
            <a:br>
              <a:rPr lang="ru-RU" sz="4000" b="1" dirty="0" smtClean="0">
                <a:latin typeface="Times New Roman" panose="02020603050405020304" pitchFamily="18" charset="0"/>
                <a:cs typeface="Times New Roman" panose="02020603050405020304" pitchFamily="18" charset="0"/>
              </a:rPr>
            </a:br>
            <a:r>
              <a:rPr lang="ru-RU" sz="4000" b="1" dirty="0" smtClean="0">
                <a:latin typeface="Times New Roman" panose="02020603050405020304" pitchFamily="18" charset="0"/>
                <a:cs typeface="Times New Roman" panose="02020603050405020304" pitchFamily="18" charset="0"/>
              </a:rPr>
              <a:t>10 класс</a:t>
            </a:r>
            <a:endParaRPr lang="ru-RU"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07648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55812"/>
            <a:ext cx="10515600" cy="5621151"/>
          </a:xfrm>
        </p:spPr>
        <p:txBody>
          <a:bodyPr/>
          <a:lstStyle/>
          <a:p>
            <a:pPr marL="0" marR="92075" indent="0">
              <a:spcBef>
                <a:spcPts val="1585"/>
              </a:spcBef>
              <a:buSzPts val="1400"/>
              <a:buNone/>
              <a:tabLst>
                <a:tab pos="361315" algn="l"/>
              </a:tabLst>
            </a:pPr>
            <a:r>
              <a:rPr lang="ru-RU" dirty="0" smtClean="0">
                <a:latin typeface="Times New Roman" panose="02020603050405020304" pitchFamily="18" charset="0"/>
                <a:ea typeface="Times New Roman" panose="02020603050405020304" pitchFamily="18" charset="0"/>
              </a:rPr>
              <a:t>11.Данный </a:t>
            </a:r>
            <a:r>
              <a:rPr lang="ru-RU" dirty="0">
                <a:latin typeface="Times New Roman" panose="02020603050405020304" pitchFamily="18" charset="0"/>
                <a:ea typeface="Times New Roman" panose="02020603050405020304" pitchFamily="18" charset="0"/>
              </a:rPr>
              <a:t>термин лингвистически имеет древнегреческое происхождение и состоит из слов «желудок» и «закон», «обычай». Считается, что термин ввёл в обиход французский поэт, историк и социолог Жозеф де </a:t>
            </a:r>
            <a:r>
              <a:rPr lang="ru-RU" dirty="0" err="1">
                <a:latin typeface="Times New Roman" panose="02020603050405020304" pitchFamily="18" charset="0"/>
                <a:ea typeface="Times New Roman" panose="02020603050405020304" pitchFamily="18" charset="0"/>
              </a:rPr>
              <a:t>Бершу</a:t>
            </a:r>
            <a:r>
              <a:rPr lang="ru-RU" dirty="0">
                <a:latin typeface="Times New Roman" panose="02020603050405020304" pitchFamily="18" charset="0"/>
                <a:ea typeface="Times New Roman" panose="02020603050405020304" pitchFamily="18" charset="0"/>
              </a:rPr>
              <a:t>.</a:t>
            </a:r>
            <a:endParaRPr lang="ru-RU" sz="2000" spc="0" dirty="0" smtClean="0">
              <a:effectLst/>
              <a:latin typeface="Times New Roman" panose="02020603050405020304" pitchFamily="18" charset="0"/>
              <a:ea typeface="Times New Roman" panose="02020603050405020304" pitchFamily="18" charset="0"/>
            </a:endParaRPr>
          </a:p>
          <a:p>
            <a:pPr marL="90805" marR="88900" indent="0">
              <a:spcBef>
                <a:spcPts val="10"/>
              </a:spcBef>
              <a:spcAft>
                <a:spcPts val="0"/>
              </a:spcAft>
              <a:buNone/>
            </a:pPr>
            <a:r>
              <a:rPr lang="ru-RU" dirty="0">
                <a:latin typeface="Times New Roman" panose="02020603050405020304" pitchFamily="18" charset="0"/>
                <a:ea typeface="Times New Roman" panose="02020603050405020304" pitchFamily="18" charset="0"/>
              </a:rPr>
              <a:t>В русском языке это слово существует в понимании магазин, торгующий продуктами питания; продуктовый магазин. Значительно реже этот термин употребляется в отношении знатоков, разбирающихся в тонкостях изысканной </a:t>
            </a:r>
            <a:r>
              <a:rPr lang="ru-RU" spc="-10" dirty="0">
                <a:latin typeface="Times New Roman" panose="02020603050405020304" pitchFamily="18" charset="0"/>
                <a:ea typeface="Times New Roman" panose="02020603050405020304" pitchFamily="18" charset="0"/>
              </a:rPr>
              <a:t>кухни.</a:t>
            </a:r>
            <a:endParaRPr lang="ru-RU" dirty="0">
              <a:latin typeface="Times New Roman" panose="02020603050405020304" pitchFamily="18" charset="0"/>
              <a:ea typeface="Times New Roman" panose="02020603050405020304" pitchFamily="18" charset="0"/>
            </a:endParaRPr>
          </a:p>
          <a:p>
            <a:pPr marL="0" indent="0">
              <a:spcBef>
                <a:spcPts val="95"/>
              </a:spcBef>
              <a:spcAft>
                <a:spcPts val="0"/>
              </a:spcAft>
              <a:buNone/>
            </a:pPr>
            <a:endParaRPr lang="ru-RU" dirty="0" smtClean="0">
              <a:latin typeface="Times New Roman" panose="02020603050405020304" pitchFamily="18" charset="0"/>
              <a:ea typeface="Times New Roman" panose="02020603050405020304" pitchFamily="18" charset="0"/>
            </a:endParaRPr>
          </a:p>
          <a:p>
            <a:pPr marL="0" indent="0">
              <a:spcBef>
                <a:spcPts val="95"/>
              </a:spcBef>
              <a:spcAft>
                <a:spcPts val="0"/>
              </a:spcAft>
              <a:buNone/>
            </a:pPr>
            <a:endParaRPr lang="ru-RU" dirty="0">
              <a:latin typeface="Times New Roman" panose="02020603050405020304" pitchFamily="18" charset="0"/>
              <a:ea typeface="Times New Roman" panose="02020603050405020304" pitchFamily="18" charset="0"/>
            </a:endParaRPr>
          </a:p>
          <a:p>
            <a:pPr marL="0" indent="0">
              <a:spcBef>
                <a:spcPts val="95"/>
              </a:spcBef>
              <a:spcAft>
                <a:spcPts val="0"/>
              </a:spcAft>
              <a:buNone/>
            </a:pPr>
            <a:r>
              <a:rPr lang="ru-RU" b="1" dirty="0" smtClean="0">
                <a:latin typeface="Times New Roman" panose="02020603050405020304" pitchFamily="18" charset="0"/>
                <a:ea typeface="Times New Roman" panose="02020603050405020304" pitchFamily="18" charset="0"/>
              </a:rPr>
              <a:t>Ответ: Гастроном</a:t>
            </a:r>
          </a:p>
          <a:p>
            <a:pPr marL="0" indent="0">
              <a:spcBef>
                <a:spcPts val="95"/>
              </a:spcBef>
              <a:spcAft>
                <a:spcPts val="0"/>
              </a:spcAft>
              <a:buNone/>
            </a:pPr>
            <a:endParaRPr lang="ru-RU" b="1" dirty="0" smtClean="0">
              <a:latin typeface="Times New Roman" panose="02020603050405020304" pitchFamily="18" charset="0"/>
              <a:ea typeface="Times New Roman" panose="02020603050405020304" pitchFamily="18" charset="0"/>
            </a:endParaRPr>
          </a:p>
          <a:p>
            <a:pPr marL="0" indent="0">
              <a:spcBef>
                <a:spcPts val="95"/>
              </a:spcBef>
              <a:spcAft>
                <a:spcPts val="0"/>
              </a:spcAft>
              <a:buNone/>
            </a:pPr>
            <a:r>
              <a:rPr lang="ru-RU" dirty="0" smtClean="0">
                <a:latin typeface="Times New Roman" panose="02020603050405020304" pitchFamily="18" charset="0"/>
                <a:ea typeface="Times New Roman" panose="02020603050405020304" pitchFamily="18" charset="0"/>
              </a:rPr>
              <a:t>Пояснение: Справились все.</a:t>
            </a:r>
            <a:endParaRPr lang="ru-RU" dirty="0">
              <a:latin typeface="Times New Roman" panose="02020603050405020304" pitchFamily="18" charset="0"/>
              <a:ea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20456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43752" y="197224"/>
            <a:ext cx="11210366" cy="6418729"/>
          </a:xfrm>
        </p:spPr>
        <p:txBody>
          <a:bodyPr>
            <a:normAutofit/>
          </a:bodyPr>
          <a:lstStyle/>
          <a:p>
            <a:pPr marL="0" lvl="0" indent="0">
              <a:buNone/>
            </a:pPr>
            <a:r>
              <a:rPr lang="ru-RU" b="1" dirty="0" smtClean="0">
                <a:latin typeface="Times New Roman" panose="02020603050405020304" pitchFamily="18" charset="0"/>
                <a:cs typeface="Times New Roman" panose="02020603050405020304" pitchFamily="18" charset="0"/>
              </a:rPr>
              <a:t>12.Впишите </a:t>
            </a:r>
            <a:r>
              <a:rPr lang="ru-RU" b="1" dirty="0">
                <a:latin typeface="Times New Roman" panose="02020603050405020304" pitchFamily="18" charset="0"/>
                <a:cs typeface="Times New Roman" panose="02020603050405020304" pitchFamily="18" charset="0"/>
              </a:rPr>
              <a:t>слово, соответствующее предложенному значению.</a:t>
            </a:r>
          </a:p>
          <a:p>
            <a:pPr marL="457200" lvl="1" indent="0">
              <a:buNone/>
            </a:pPr>
            <a:r>
              <a:rPr lang="ru-RU" sz="2800" dirty="0" smtClean="0">
                <a:latin typeface="Times New Roman" panose="02020603050405020304" pitchFamily="18" charset="0"/>
                <a:cs typeface="Times New Roman" panose="02020603050405020304" pitchFamily="18" charset="0"/>
              </a:rPr>
              <a:t>1.Ткань </a:t>
            </a:r>
            <a:r>
              <a:rPr lang="ru-RU" sz="2800" dirty="0">
                <a:latin typeface="Times New Roman" panose="02020603050405020304" pitchFamily="18" charset="0"/>
                <a:cs typeface="Times New Roman" panose="02020603050405020304" pitchFamily="18" charset="0"/>
              </a:rPr>
              <a:t>в </a:t>
            </a:r>
            <a:r>
              <a:rPr lang="ru-RU" sz="2800" dirty="0" err="1">
                <a:latin typeface="Times New Roman" panose="02020603050405020304" pitchFamily="18" charset="0"/>
                <a:cs typeface="Times New Roman" panose="02020603050405020304" pitchFamily="18" charset="0"/>
              </a:rPr>
              <a:t>пёстротканую</a:t>
            </a:r>
            <a:r>
              <a:rPr lang="ru-RU" sz="2800" dirty="0">
                <a:latin typeface="Times New Roman" panose="02020603050405020304" pitchFamily="18" charset="0"/>
                <a:cs typeface="Times New Roman" panose="02020603050405020304" pitchFamily="18" charset="0"/>
              </a:rPr>
              <a:t> клетку, то же, что Тартан.</a:t>
            </a:r>
          </a:p>
          <a:p>
            <a:pPr marL="457200" lvl="1" indent="0">
              <a:buNone/>
            </a:pPr>
            <a:r>
              <a:rPr lang="ru-RU" sz="2800" dirty="0" smtClean="0">
                <a:latin typeface="Times New Roman" panose="02020603050405020304" pitchFamily="18" charset="0"/>
                <a:cs typeface="Times New Roman" panose="02020603050405020304" pitchFamily="18" charset="0"/>
              </a:rPr>
              <a:t>2.Юбка </a:t>
            </a:r>
            <a:r>
              <a:rPr lang="ru-RU" sz="2800" dirty="0">
                <a:latin typeface="Times New Roman" panose="02020603050405020304" pitchFamily="18" charset="0"/>
                <a:cs typeface="Times New Roman" panose="02020603050405020304" pitchFamily="18" charset="0"/>
              </a:rPr>
              <a:t>в складку из клетчатой ткани</a:t>
            </a:r>
            <a:r>
              <a:rPr lang="ru-RU" sz="2800" dirty="0" smtClean="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a:p>
            <a:pPr marL="457200" lvl="1" indent="-457200">
              <a:buNone/>
            </a:pPr>
            <a:r>
              <a:rPr lang="ru-RU" sz="2800" b="1" dirty="0" smtClean="0">
                <a:latin typeface="Times New Roman" panose="02020603050405020304" pitchFamily="18" charset="0"/>
                <a:cs typeface="Times New Roman" panose="02020603050405020304" pitchFamily="18" charset="0"/>
              </a:rPr>
              <a:t>Ответ: Шотландка</a:t>
            </a:r>
          </a:p>
          <a:p>
            <a:pPr marL="0" lvl="1" indent="88900">
              <a:buNone/>
            </a:pPr>
            <a:r>
              <a:rPr lang="ru-RU" sz="2800" dirty="0" smtClean="0">
                <a:latin typeface="Times New Roman" panose="02020603050405020304" pitchFamily="18" charset="0"/>
                <a:cs typeface="Times New Roman" panose="02020603050405020304" pitchFamily="18" charset="0"/>
              </a:rPr>
              <a:t>Пояснение: Вызвало затруднения, ответило небольшое количество обучающихся.</a:t>
            </a:r>
            <a:endParaRPr lang="ru-RU" sz="2800" dirty="0">
              <a:latin typeface="Times New Roman" panose="02020603050405020304" pitchFamily="18" charset="0"/>
              <a:cs typeface="Times New Roman" panose="02020603050405020304" pitchFamily="18" charset="0"/>
            </a:endParaRPr>
          </a:p>
          <a:p>
            <a:pPr marL="0" marR="2052955" lvl="0" indent="0">
              <a:lnSpc>
                <a:spcPts val="2200"/>
              </a:lnSpc>
              <a:spcBef>
                <a:spcPts val="655"/>
              </a:spcBef>
              <a:spcAft>
                <a:spcPts val="0"/>
              </a:spcAft>
              <a:buSzPts val="1400"/>
              <a:buNone/>
              <a:tabLst>
                <a:tab pos="360680" algn="l"/>
                <a:tab pos="907415" algn="l"/>
              </a:tabLst>
            </a:pPr>
            <a:endParaRPr lang="ru-RU" dirty="0" smtClean="0">
              <a:latin typeface="Times New Roman" panose="02020603050405020304" pitchFamily="18" charset="0"/>
              <a:ea typeface="Times New Roman" panose="02020603050405020304" pitchFamily="18" charset="0"/>
            </a:endParaRPr>
          </a:p>
          <a:p>
            <a:pPr marL="717550" marR="2052955" lvl="0" indent="-717550">
              <a:lnSpc>
                <a:spcPts val="2200"/>
              </a:lnSpc>
              <a:spcBef>
                <a:spcPts val="655"/>
              </a:spcBef>
              <a:spcAft>
                <a:spcPts val="0"/>
              </a:spcAft>
              <a:buSzPts val="1400"/>
              <a:buNone/>
              <a:tabLst>
                <a:tab pos="3316288" algn="l"/>
                <a:tab pos="3406775" algn="l"/>
                <a:tab pos="3854450" algn="l"/>
              </a:tabLst>
            </a:pPr>
            <a:r>
              <a:rPr lang="ru-RU" b="1" dirty="0" smtClean="0">
                <a:latin typeface="Times New Roman" panose="02020603050405020304" pitchFamily="18" charset="0"/>
                <a:ea typeface="Times New Roman" panose="02020603050405020304" pitchFamily="18" charset="0"/>
              </a:rPr>
              <a:t>13.Где</a:t>
            </a:r>
            <a:r>
              <a:rPr lang="ru-RU" b="1" spc="-25" dirty="0" smtClean="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впервые</a:t>
            </a:r>
            <a:r>
              <a:rPr lang="ru-RU" b="1" spc="-4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начали</a:t>
            </a:r>
            <a:r>
              <a:rPr lang="ru-RU" b="1" spc="-35"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производить</a:t>
            </a:r>
            <a:r>
              <a:rPr lang="ru-RU" b="1" spc="-30" dirty="0">
                <a:latin typeface="Times New Roman" panose="02020603050405020304" pitchFamily="18" charset="0"/>
                <a:ea typeface="Times New Roman" panose="02020603050405020304" pitchFamily="18" charset="0"/>
              </a:rPr>
              <a:t> </a:t>
            </a:r>
            <a:r>
              <a:rPr lang="ru-RU" b="1" dirty="0" smtClean="0">
                <a:latin typeface="Times New Roman" panose="02020603050405020304" pitchFamily="18" charset="0"/>
                <a:ea typeface="Times New Roman" panose="02020603050405020304" pitchFamily="18" charset="0"/>
              </a:rPr>
              <a:t>шёлковую</a:t>
            </a:r>
            <a:r>
              <a:rPr lang="ru-RU" b="1" spc="-30" dirty="0">
                <a:latin typeface="Times New Roman" panose="02020603050405020304" pitchFamily="18" charset="0"/>
                <a:ea typeface="Times New Roman" panose="02020603050405020304" pitchFamily="18" charset="0"/>
              </a:rPr>
              <a:t> </a:t>
            </a:r>
            <a:r>
              <a:rPr lang="ru-RU" b="1" dirty="0" smtClean="0">
                <a:latin typeface="Times New Roman" panose="02020603050405020304" pitchFamily="18" charset="0"/>
                <a:ea typeface="Times New Roman" panose="02020603050405020304" pitchFamily="18" charset="0"/>
              </a:rPr>
              <a:t>ткань</a:t>
            </a:r>
            <a:r>
              <a:rPr lang="ru-RU" b="1" dirty="0">
                <a:latin typeface="Times New Roman" panose="02020603050405020304" pitchFamily="18" charset="0"/>
                <a:ea typeface="Times New Roman" panose="02020603050405020304" pitchFamily="18" charset="0"/>
              </a:rPr>
              <a:t>? </a:t>
            </a:r>
            <a:r>
              <a:rPr lang="ru-RU" b="1" dirty="0" smtClean="0">
                <a:latin typeface="Times New Roman" panose="02020603050405020304" pitchFamily="18" charset="0"/>
                <a:ea typeface="Times New Roman" panose="02020603050405020304" pitchFamily="18" charset="0"/>
              </a:rPr>
              <a:t> </a:t>
            </a:r>
          </a:p>
          <a:p>
            <a:pPr marL="538163" marR="2052955" lvl="0" indent="-538163">
              <a:lnSpc>
                <a:spcPts val="2200"/>
              </a:lnSpc>
              <a:spcBef>
                <a:spcPts val="655"/>
              </a:spcBef>
              <a:spcAft>
                <a:spcPts val="0"/>
              </a:spcAft>
              <a:buSzPts val="1400"/>
              <a:buNone/>
              <a:tabLst>
                <a:tab pos="3316288" algn="l"/>
                <a:tab pos="3406775" algn="l"/>
                <a:tab pos="3854450" algn="l"/>
              </a:tabLst>
            </a:pPr>
            <a:r>
              <a:rPr lang="ru-RU" b="1" dirty="0" smtClean="0">
                <a:latin typeface="Times New Roman" panose="02020603050405020304" pitchFamily="18" charset="0"/>
                <a:ea typeface="Times New Roman" panose="02020603050405020304" pitchFamily="18" charset="0"/>
              </a:rPr>
              <a:t>        </a:t>
            </a:r>
            <a:r>
              <a:rPr lang="ru-RU" dirty="0" smtClean="0">
                <a:latin typeface="Times New Roman" panose="02020603050405020304" pitchFamily="18" charset="0"/>
                <a:ea typeface="Times New Roman" panose="02020603050405020304" pitchFamily="18" charset="0"/>
              </a:rPr>
              <a:t>а </a:t>
            </a:r>
            <a:r>
              <a:rPr lang="ru-RU" dirty="0">
                <a:latin typeface="Times New Roman" panose="02020603050405020304" pitchFamily="18" charset="0"/>
                <a:ea typeface="Times New Roman" panose="02020603050405020304" pitchFamily="18" charset="0"/>
              </a:rPr>
              <a:t>– Китай</a:t>
            </a:r>
            <a:endParaRPr lang="ru-RU" sz="2000" spc="0" dirty="0" smtClean="0">
              <a:effectLst/>
              <a:latin typeface="Times New Roman" panose="02020603050405020304" pitchFamily="18" charset="0"/>
              <a:ea typeface="Times New Roman" panose="02020603050405020304" pitchFamily="18" charset="0"/>
            </a:endParaRPr>
          </a:p>
          <a:p>
            <a:pPr marL="678815" indent="0">
              <a:spcBef>
                <a:spcPts val="130"/>
              </a:spcBef>
              <a:spcAft>
                <a:spcPts val="0"/>
              </a:spcAft>
              <a:buNone/>
            </a:pPr>
            <a:r>
              <a:rPr lang="ru-RU" dirty="0">
                <a:latin typeface="Times New Roman" panose="02020603050405020304" pitchFamily="18" charset="0"/>
                <a:ea typeface="Times New Roman" panose="02020603050405020304" pitchFamily="18" charset="0"/>
              </a:rPr>
              <a:t>б</a:t>
            </a:r>
            <a:r>
              <a:rPr lang="ru-RU" spc="-1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Россия</a:t>
            </a:r>
            <a:endParaRPr lang="ru-RU" dirty="0">
              <a:latin typeface="Times New Roman" panose="02020603050405020304" pitchFamily="18" charset="0"/>
              <a:ea typeface="Times New Roman" panose="02020603050405020304" pitchFamily="18" charset="0"/>
            </a:endParaRPr>
          </a:p>
          <a:p>
            <a:pPr marL="678815" marR="3865880" indent="0">
              <a:lnSpc>
                <a:spcPct val="107000"/>
              </a:lnSpc>
              <a:spcBef>
                <a:spcPts val="130"/>
              </a:spcBef>
              <a:spcAft>
                <a:spcPts val="0"/>
              </a:spcAft>
              <a:buNone/>
            </a:pPr>
            <a:r>
              <a:rPr lang="ru-RU" dirty="0">
                <a:latin typeface="Times New Roman" panose="02020603050405020304" pitchFamily="18" charset="0"/>
                <a:ea typeface="Times New Roman" panose="02020603050405020304" pitchFamily="18" charset="0"/>
              </a:rPr>
              <a:t>в</a:t>
            </a:r>
            <a:r>
              <a:rPr lang="ru-RU" spc="-5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a:t>
            </a:r>
            <a:r>
              <a:rPr lang="ru-RU" spc="-4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Древний</a:t>
            </a:r>
            <a:r>
              <a:rPr lang="ru-RU" spc="-4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Египет </a:t>
            </a:r>
            <a:endParaRPr lang="ru-RU" dirty="0" smtClean="0">
              <a:latin typeface="Times New Roman" panose="02020603050405020304" pitchFamily="18" charset="0"/>
              <a:ea typeface="Times New Roman" panose="02020603050405020304" pitchFamily="18" charset="0"/>
            </a:endParaRPr>
          </a:p>
          <a:p>
            <a:pPr marL="678815" marR="3865880" indent="0">
              <a:lnSpc>
                <a:spcPct val="107000"/>
              </a:lnSpc>
              <a:spcBef>
                <a:spcPts val="130"/>
              </a:spcBef>
              <a:spcAft>
                <a:spcPts val="0"/>
              </a:spcAft>
              <a:buNone/>
            </a:pPr>
            <a:r>
              <a:rPr lang="ru-RU" dirty="0" smtClean="0">
                <a:latin typeface="Times New Roman" panose="02020603050405020304" pitchFamily="18" charset="0"/>
                <a:ea typeface="Times New Roman" panose="02020603050405020304" pitchFamily="18" charset="0"/>
              </a:rPr>
              <a:t>г </a:t>
            </a:r>
            <a:r>
              <a:rPr lang="ru-RU" dirty="0">
                <a:latin typeface="Times New Roman" panose="02020603050405020304" pitchFamily="18" charset="0"/>
                <a:ea typeface="Times New Roman" panose="02020603050405020304" pitchFamily="18" charset="0"/>
              </a:rPr>
              <a:t>– Бельгия</a:t>
            </a:r>
          </a:p>
          <a:p>
            <a:pPr marL="678815" indent="0">
              <a:lnSpc>
                <a:spcPts val="1600"/>
              </a:lnSpc>
              <a:spcAft>
                <a:spcPts val="0"/>
              </a:spcAft>
              <a:buNone/>
            </a:pPr>
            <a:r>
              <a:rPr lang="ru-RU" dirty="0">
                <a:latin typeface="Times New Roman" panose="02020603050405020304" pitchFamily="18" charset="0"/>
                <a:ea typeface="Times New Roman" panose="02020603050405020304" pitchFamily="18" charset="0"/>
              </a:rPr>
              <a:t>д</a:t>
            </a:r>
            <a:r>
              <a:rPr lang="ru-RU" spc="-1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 </a:t>
            </a:r>
            <a:r>
              <a:rPr lang="ru-RU" spc="-10" dirty="0" smtClean="0">
                <a:latin typeface="Times New Roman" panose="02020603050405020304" pitchFamily="18" charset="0"/>
                <a:ea typeface="Times New Roman" panose="02020603050405020304" pitchFamily="18" charset="0"/>
              </a:rPr>
              <a:t>Индия</a:t>
            </a:r>
          </a:p>
          <a:p>
            <a:pPr marL="678815" indent="0">
              <a:lnSpc>
                <a:spcPts val="1600"/>
              </a:lnSpc>
              <a:spcAft>
                <a:spcPts val="0"/>
              </a:spcAft>
              <a:buNone/>
            </a:pPr>
            <a:endParaRPr lang="ru-RU" spc="-10" dirty="0">
              <a:latin typeface="Times New Roman" panose="02020603050405020304" pitchFamily="18" charset="0"/>
              <a:ea typeface="Times New Roman" panose="02020603050405020304" pitchFamily="18" charset="0"/>
            </a:endParaRPr>
          </a:p>
          <a:p>
            <a:pPr marL="0" indent="0">
              <a:lnSpc>
                <a:spcPts val="1600"/>
              </a:lnSpc>
              <a:spcAft>
                <a:spcPts val="0"/>
              </a:spcAft>
              <a:buNone/>
            </a:pPr>
            <a:r>
              <a:rPr lang="ru-RU" b="1" spc="-10" dirty="0" smtClean="0">
                <a:latin typeface="Times New Roman" panose="02020603050405020304" pitchFamily="18" charset="0"/>
                <a:ea typeface="Times New Roman" panose="02020603050405020304" pitchFamily="18" charset="0"/>
              </a:rPr>
              <a:t>Ответ: А</a:t>
            </a:r>
          </a:p>
          <a:p>
            <a:pPr marL="0" indent="0">
              <a:lnSpc>
                <a:spcPts val="1600"/>
              </a:lnSpc>
              <a:spcAft>
                <a:spcPts val="0"/>
              </a:spcAft>
              <a:buNone/>
            </a:pPr>
            <a:r>
              <a:rPr lang="ru-RU" spc="-10" dirty="0" smtClean="0">
                <a:latin typeface="Times New Roman" panose="02020603050405020304" pitchFamily="18" charset="0"/>
                <a:ea typeface="Times New Roman" panose="02020603050405020304" pitchFamily="18" charset="0"/>
              </a:rPr>
              <a:t>Пояснение: Ответили все</a:t>
            </a:r>
            <a:endParaRPr lang="ru-RU" dirty="0">
              <a:latin typeface="Times New Roman" panose="02020603050405020304" pitchFamily="18" charset="0"/>
              <a:ea typeface="Times New Roman" panose="02020603050405020304" pitchFamily="18" charset="0"/>
            </a:endParaRPr>
          </a:p>
          <a:p>
            <a:pPr marL="90805">
              <a:spcBef>
                <a:spcPts val="1075"/>
              </a:spcBef>
              <a:spcAft>
                <a:spcPts val="0"/>
              </a:spcAft>
            </a:pPr>
            <a:endParaRPr lang="ru-RU" dirty="0">
              <a:latin typeface="Times New Roman" panose="02020603050405020304" pitchFamily="18" charset="0"/>
              <a:ea typeface="Times New Roman" panose="02020603050405020304" pitchFamily="18" charset="0"/>
            </a:endParaRPr>
          </a:p>
          <a:p>
            <a:pPr marL="0" indent="0"/>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9650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55812"/>
            <a:ext cx="10515600" cy="5621151"/>
          </a:xfrm>
        </p:spPr>
        <p:txBody>
          <a:bodyPr/>
          <a:lstStyle/>
          <a:p>
            <a:pPr marL="0" indent="0">
              <a:buNone/>
            </a:pPr>
            <a:r>
              <a:rPr lang="ru-RU" b="1" dirty="0" smtClean="0">
                <a:latin typeface="Times New Roman" panose="02020603050405020304" pitchFamily="18" charset="0"/>
                <a:cs typeface="Times New Roman" panose="02020603050405020304" pitchFamily="18" charset="0"/>
              </a:rPr>
              <a:t>14.По </a:t>
            </a:r>
            <a:r>
              <a:rPr lang="ru-RU" b="1" dirty="0">
                <a:latin typeface="Times New Roman" panose="02020603050405020304" pitchFamily="18" charset="0"/>
                <a:cs typeface="Times New Roman" panose="02020603050405020304" pitchFamily="18" charset="0"/>
              </a:rPr>
              <a:t>рисунку модели и чертежу дайте название проймы конструкции рубашечного </a:t>
            </a:r>
            <a:r>
              <a:rPr lang="ru-RU" b="1" dirty="0" smtClean="0">
                <a:latin typeface="Times New Roman" panose="02020603050405020304" pitchFamily="18" charset="0"/>
                <a:cs typeface="Times New Roman" panose="02020603050405020304" pitchFamily="18" charset="0"/>
              </a:rPr>
              <a:t>рукава</a:t>
            </a:r>
          </a:p>
          <a:p>
            <a:pPr marL="0" indent="0">
              <a:buNone/>
            </a:pPr>
            <a:endParaRPr lang="ru-RU" b="1" dirty="0">
              <a:latin typeface="Times New Roman" panose="02020603050405020304" pitchFamily="18" charset="0"/>
              <a:cs typeface="Times New Roman" panose="02020603050405020304" pitchFamily="18" charset="0"/>
            </a:endParaRPr>
          </a:p>
          <a:p>
            <a:pPr marL="0" indent="0">
              <a:buNone/>
            </a:pPr>
            <a:endParaRPr lang="ru-RU" b="1" dirty="0" smtClean="0">
              <a:latin typeface="Times New Roman" panose="02020603050405020304" pitchFamily="18" charset="0"/>
              <a:cs typeface="Times New Roman" panose="02020603050405020304" pitchFamily="18" charset="0"/>
            </a:endParaRPr>
          </a:p>
          <a:p>
            <a:pPr marL="0" indent="0">
              <a:buNone/>
            </a:pPr>
            <a:endParaRPr lang="ru-RU" b="1" dirty="0">
              <a:latin typeface="Times New Roman" panose="02020603050405020304" pitchFamily="18" charset="0"/>
              <a:cs typeface="Times New Roman" panose="02020603050405020304" pitchFamily="18" charset="0"/>
            </a:endParaRPr>
          </a:p>
          <a:p>
            <a:pPr marL="0" indent="0">
              <a:buNone/>
            </a:pPr>
            <a:endParaRPr lang="ru-RU" b="1" dirty="0" smtClean="0">
              <a:latin typeface="Times New Roman" panose="02020603050405020304" pitchFamily="18" charset="0"/>
              <a:cs typeface="Times New Roman" panose="02020603050405020304" pitchFamily="18" charset="0"/>
            </a:endParaRPr>
          </a:p>
          <a:p>
            <a:pPr marL="0" indent="0">
              <a:buNone/>
            </a:pPr>
            <a:endParaRPr lang="ru-RU" b="1" dirty="0">
              <a:latin typeface="Times New Roman" panose="02020603050405020304" pitchFamily="18" charset="0"/>
              <a:cs typeface="Times New Roman" panose="02020603050405020304" pitchFamily="18" charset="0"/>
            </a:endParaRPr>
          </a:p>
          <a:p>
            <a:pPr marL="0" indent="0">
              <a:buNone/>
            </a:pPr>
            <a:endParaRPr lang="ru-RU" b="1" dirty="0" smtClean="0">
              <a:latin typeface="Times New Roman" panose="02020603050405020304" pitchFamily="18" charset="0"/>
              <a:cs typeface="Times New Roman" panose="02020603050405020304" pitchFamily="18" charset="0"/>
            </a:endParaRPr>
          </a:p>
          <a:p>
            <a:pPr marL="0" indent="0">
              <a:buNone/>
            </a:pPr>
            <a:endParaRPr lang="ru-RU" b="1" dirty="0">
              <a:latin typeface="Times New Roman" panose="02020603050405020304" pitchFamily="18" charset="0"/>
              <a:cs typeface="Times New Roman" panose="02020603050405020304" pitchFamily="18" charset="0"/>
            </a:endParaRPr>
          </a:p>
          <a:p>
            <a:pPr marL="0" indent="0">
              <a:buNone/>
            </a:pPr>
            <a:r>
              <a:rPr lang="ru-RU" b="1" dirty="0" smtClean="0">
                <a:latin typeface="Times New Roman" panose="02020603050405020304" pitchFamily="18" charset="0"/>
                <a:cs typeface="Times New Roman" panose="02020603050405020304" pitchFamily="18" charset="0"/>
              </a:rPr>
              <a:t>Ответ: Щелевидная пройма</a:t>
            </a:r>
          </a:p>
          <a:p>
            <a:pPr marL="0" indent="0">
              <a:buNone/>
            </a:pPr>
            <a:r>
              <a:rPr lang="ru-RU" dirty="0" smtClean="0">
                <a:latin typeface="Times New Roman" panose="02020603050405020304" pitchFamily="18" charset="0"/>
                <a:cs typeface="Times New Roman" panose="02020603050405020304" pitchFamily="18" charset="0"/>
              </a:rPr>
              <a:t>Пояснение: Никто не ответил верно</a:t>
            </a:r>
            <a:endParaRPr lang="ru-RU" dirty="0">
              <a:latin typeface="Times New Roman" panose="02020603050405020304" pitchFamily="18" charset="0"/>
              <a:cs typeface="Times New Roman" panose="02020603050405020304" pitchFamily="18" charset="0"/>
            </a:endParaRPr>
          </a:p>
        </p:txBody>
      </p:sp>
      <p:pic>
        <p:nvPicPr>
          <p:cNvPr id="4" name="Image 3"/>
          <p:cNvPicPr/>
          <p:nvPr/>
        </p:nvPicPr>
        <p:blipFill>
          <a:blip r:embed="rId2" cstate="print"/>
          <a:stretch>
            <a:fillRect/>
          </a:stretch>
        </p:blipFill>
        <p:spPr>
          <a:xfrm>
            <a:off x="6751619" y="1349963"/>
            <a:ext cx="4602181" cy="4032848"/>
          </a:xfrm>
          <a:prstGeom prst="rect">
            <a:avLst/>
          </a:prstGeom>
        </p:spPr>
      </p:pic>
    </p:spTree>
    <p:extLst>
      <p:ext uri="{BB962C8B-B14F-4D97-AF65-F5344CB8AC3E}">
        <p14:creationId xmlns:p14="http://schemas.microsoft.com/office/powerpoint/2010/main" val="22309968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94765" y="376518"/>
            <a:ext cx="10515600" cy="6060141"/>
          </a:xfrm>
        </p:spPr>
        <p:txBody>
          <a:bodyPr>
            <a:normAutofit fontScale="85000" lnSpcReduction="10000"/>
          </a:bodyPr>
          <a:lstStyle/>
          <a:p>
            <a:pPr marL="0" lvl="0" indent="0">
              <a:buNone/>
            </a:pPr>
            <a:r>
              <a:rPr lang="ru-RU" sz="2600" b="1" dirty="0" smtClean="0">
                <a:latin typeface="Times New Roman" panose="02020603050405020304" pitchFamily="18" charset="0"/>
                <a:cs typeface="Times New Roman" panose="02020603050405020304" pitchFamily="18" charset="0"/>
              </a:rPr>
              <a:t>15.Выберите </a:t>
            </a:r>
            <a:r>
              <a:rPr lang="ru-RU" sz="2600" b="1" dirty="0">
                <a:latin typeface="Times New Roman" panose="02020603050405020304" pitchFamily="18" charset="0"/>
                <a:cs typeface="Times New Roman" panose="02020603050405020304" pitchFamily="18" charset="0"/>
              </a:rPr>
              <a:t>все правильные ответы. Величина припусков на швы при раскрое деталей зависит от:</a:t>
            </a:r>
          </a:p>
          <a:p>
            <a:pPr marL="447675" indent="0">
              <a:buNone/>
            </a:pPr>
            <a:r>
              <a:rPr lang="ru-RU" sz="2600" dirty="0">
                <a:latin typeface="Times New Roman" panose="02020603050405020304" pitchFamily="18" charset="0"/>
                <a:cs typeface="Times New Roman" panose="02020603050405020304" pitchFamily="18" charset="0"/>
              </a:rPr>
              <a:t>а – размера деталей </a:t>
            </a:r>
            <a:endParaRPr lang="ru-RU" sz="2600" dirty="0" smtClean="0">
              <a:latin typeface="Times New Roman" panose="02020603050405020304" pitchFamily="18" charset="0"/>
              <a:cs typeface="Times New Roman" panose="02020603050405020304" pitchFamily="18" charset="0"/>
            </a:endParaRPr>
          </a:p>
          <a:p>
            <a:pPr marL="447675" indent="0">
              <a:buNone/>
            </a:pPr>
            <a:r>
              <a:rPr lang="ru-RU" sz="2600" dirty="0" smtClean="0">
                <a:latin typeface="Times New Roman" panose="02020603050405020304" pitchFamily="18" charset="0"/>
                <a:cs typeface="Times New Roman" panose="02020603050405020304" pitchFamily="18" charset="0"/>
              </a:rPr>
              <a:t>б </a:t>
            </a:r>
            <a:r>
              <a:rPr lang="ru-RU" sz="2600" dirty="0">
                <a:latin typeface="Times New Roman" panose="02020603050405020304" pitchFamily="18" charset="0"/>
                <a:cs typeface="Times New Roman" panose="02020603050405020304" pitchFamily="18" charset="0"/>
              </a:rPr>
              <a:t>– вида шва</a:t>
            </a:r>
          </a:p>
          <a:p>
            <a:pPr marL="447675" indent="0">
              <a:buNone/>
            </a:pPr>
            <a:r>
              <a:rPr lang="ru-RU" sz="2600" dirty="0">
                <a:latin typeface="Times New Roman" panose="02020603050405020304" pitchFamily="18" charset="0"/>
                <a:cs typeface="Times New Roman" panose="02020603050405020304" pitchFamily="18" charset="0"/>
              </a:rPr>
              <a:t>в – свойств ткани</a:t>
            </a:r>
          </a:p>
          <a:p>
            <a:pPr marL="447675" indent="0">
              <a:buNone/>
            </a:pPr>
            <a:r>
              <a:rPr lang="ru-RU" sz="2600" dirty="0">
                <a:latin typeface="Times New Roman" panose="02020603050405020304" pitchFamily="18" charset="0"/>
                <a:cs typeface="Times New Roman" panose="02020603050405020304" pitchFamily="18" charset="0"/>
              </a:rPr>
              <a:t>г – конструкции изделия</a:t>
            </a:r>
          </a:p>
          <a:p>
            <a:pPr marL="0" indent="0">
              <a:buNone/>
            </a:pPr>
            <a:r>
              <a:rPr lang="ru-RU" sz="2600" dirty="0">
                <a:latin typeface="Times New Roman" panose="02020603050405020304" pitchFamily="18" charset="0"/>
                <a:cs typeface="Times New Roman" panose="02020603050405020304" pitchFamily="18" charset="0"/>
              </a:rPr>
              <a:t> </a:t>
            </a:r>
            <a:r>
              <a:rPr lang="ru-RU" sz="2600" b="1" dirty="0" smtClean="0">
                <a:latin typeface="Times New Roman" panose="02020603050405020304" pitchFamily="18" charset="0"/>
                <a:cs typeface="Times New Roman" panose="02020603050405020304" pitchFamily="18" charset="0"/>
              </a:rPr>
              <a:t>Ответ: Б,В,Г</a:t>
            </a:r>
          </a:p>
          <a:p>
            <a:pPr marL="0" indent="0">
              <a:buNone/>
            </a:pPr>
            <a:r>
              <a:rPr lang="ru-RU" sz="2600" dirty="0" smtClean="0">
                <a:latin typeface="Times New Roman" panose="02020603050405020304" pitchFamily="18" charset="0"/>
                <a:cs typeface="Times New Roman" panose="02020603050405020304" pitchFamily="18" charset="0"/>
              </a:rPr>
              <a:t>Пояснение: Полное совпадение трех ответов не было.</a:t>
            </a:r>
            <a:endParaRPr lang="ru-RU" sz="2600" dirty="0">
              <a:latin typeface="Times New Roman" panose="02020603050405020304" pitchFamily="18" charset="0"/>
              <a:cs typeface="Times New Roman" panose="02020603050405020304" pitchFamily="18" charset="0"/>
            </a:endParaRPr>
          </a:p>
          <a:p>
            <a:pPr marL="0" lvl="0" indent="0">
              <a:buNone/>
            </a:pPr>
            <a:endParaRPr lang="ru-RU" sz="2600" b="1" dirty="0" smtClean="0">
              <a:latin typeface="Times New Roman" panose="02020603050405020304" pitchFamily="18" charset="0"/>
              <a:cs typeface="Times New Roman" panose="02020603050405020304" pitchFamily="18" charset="0"/>
            </a:endParaRPr>
          </a:p>
          <a:p>
            <a:pPr marL="0" lvl="0" indent="0">
              <a:buNone/>
            </a:pPr>
            <a:r>
              <a:rPr lang="ru-RU" sz="2600" b="1" dirty="0" smtClean="0">
                <a:latin typeface="Times New Roman" panose="02020603050405020304" pitchFamily="18" charset="0"/>
                <a:cs typeface="Times New Roman" panose="02020603050405020304" pitchFamily="18" charset="0"/>
              </a:rPr>
              <a:t>16.Какие </a:t>
            </a:r>
            <a:r>
              <a:rPr lang="ru-RU" sz="2600" b="1" dirty="0">
                <a:latin typeface="Times New Roman" panose="02020603050405020304" pitchFamily="18" charset="0"/>
                <a:cs typeface="Times New Roman" panose="02020603050405020304" pitchFamily="18" charset="0"/>
              </a:rPr>
              <a:t>ведущие размерные признаки применяют для описания типовых фигур девочек и мальчиков дошкольного и младшего школьного возраста</a:t>
            </a:r>
            <a:r>
              <a:rPr lang="ru-RU" sz="2600" b="1" dirty="0" smtClean="0">
                <a:latin typeface="Times New Roman" panose="02020603050405020304" pitchFamily="18" charset="0"/>
                <a:cs typeface="Times New Roman" panose="02020603050405020304" pitchFamily="18" charset="0"/>
              </a:rPr>
              <a:t>?</a:t>
            </a:r>
            <a:endParaRPr lang="ru-RU" sz="2600" b="1" dirty="0">
              <a:latin typeface="Times New Roman" panose="02020603050405020304" pitchFamily="18" charset="0"/>
              <a:cs typeface="Times New Roman" panose="02020603050405020304" pitchFamily="18" charset="0"/>
            </a:endParaRPr>
          </a:p>
          <a:p>
            <a:pPr marL="0" indent="447675">
              <a:buNone/>
            </a:pPr>
            <a:r>
              <a:rPr lang="ru-RU" sz="2600" dirty="0" smtClean="0">
                <a:latin typeface="Times New Roman" panose="02020603050405020304" pitchFamily="18" charset="0"/>
                <a:cs typeface="Times New Roman" panose="02020603050405020304" pitchFamily="18" charset="0"/>
              </a:rPr>
              <a:t>а – рост, обхват груди, обхват бёдер</a:t>
            </a:r>
          </a:p>
          <a:p>
            <a:pPr marL="0" indent="447675">
              <a:buNone/>
            </a:pPr>
            <a:r>
              <a:rPr lang="ru-RU" sz="2600" dirty="0" smtClean="0">
                <a:latin typeface="Times New Roman" panose="02020603050405020304" pitchFamily="18" charset="0"/>
                <a:cs typeface="Times New Roman" panose="02020603050405020304" pitchFamily="18" charset="0"/>
              </a:rPr>
              <a:t>б – рост, обхват груди, обхват талии </a:t>
            </a:r>
          </a:p>
          <a:p>
            <a:pPr marL="0" indent="447675">
              <a:buNone/>
            </a:pPr>
            <a:r>
              <a:rPr lang="ru-RU" sz="2600" dirty="0" smtClean="0">
                <a:latin typeface="Times New Roman" panose="02020603050405020304" pitchFamily="18" charset="0"/>
                <a:cs typeface="Times New Roman" panose="02020603050405020304" pitchFamily="18" charset="0"/>
              </a:rPr>
              <a:t>в – рост, обхват талии, обхват бёдер</a:t>
            </a:r>
          </a:p>
          <a:p>
            <a:pPr marL="0" indent="0">
              <a:buNone/>
            </a:pPr>
            <a:r>
              <a:rPr lang="ru-RU" sz="2600" b="1" dirty="0" smtClean="0">
                <a:latin typeface="Times New Roman" panose="02020603050405020304" pitchFamily="18" charset="0"/>
                <a:cs typeface="Times New Roman" panose="02020603050405020304" pitchFamily="18" charset="0"/>
              </a:rPr>
              <a:t>Ответ: Б</a:t>
            </a:r>
          </a:p>
          <a:p>
            <a:pPr marL="0" indent="0">
              <a:buNone/>
            </a:pPr>
            <a:r>
              <a:rPr lang="ru-RU" sz="2600" dirty="0" smtClean="0">
                <a:latin typeface="Times New Roman" panose="02020603050405020304" pitchFamily="18" charset="0"/>
                <a:cs typeface="Times New Roman" panose="02020603050405020304" pitchFamily="18" charset="0"/>
              </a:rPr>
              <a:t>Пояснение: Справились большее количество обучающихся</a:t>
            </a: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47785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199" y="555812"/>
            <a:ext cx="11066929" cy="6042212"/>
          </a:xfrm>
        </p:spPr>
        <p:txBody>
          <a:bodyPr>
            <a:normAutofit fontScale="92500" lnSpcReduction="20000"/>
          </a:bodyPr>
          <a:lstStyle/>
          <a:p>
            <a:pPr marL="0" indent="0">
              <a:buNone/>
            </a:pPr>
            <a:r>
              <a:rPr lang="ru-RU" b="1" dirty="0" smtClean="0">
                <a:latin typeface="Times New Roman" panose="02020603050405020304" pitchFamily="18" charset="0"/>
                <a:cs typeface="Times New Roman" panose="02020603050405020304" pitchFamily="18" charset="0"/>
              </a:rPr>
              <a:t>17.Сопоставьте </a:t>
            </a:r>
            <a:r>
              <a:rPr lang="ru-RU" b="1" dirty="0">
                <a:latin typeface="Times New Roman" panose="02020603050405020304" pitchFamily="18" charset="0"/>
                <a:cs typeface="Times New Roman" panose="02020603050405020304" pitchFamily="18" charset="0"/>
              </a:rPr>
              <a:t>термин с содержанием швейных </a:t>
            </a:r>
            <a:r>
              <a:rPr lang="ru-RU" b="1" dirty="0" smtClean="0">
                <a:latin typeface="Times New Roman" panose="02020603050405020304" pitchFamily="18" charset="0"/>
                <a:cs typeface="Times New Roman" panose="02020603050405020304" pitchFamily="18" charset="0"/>
              </a:rPr>
              <a:t>работ</a:t>
            </a:r>
          </a:p>
          <a:p>
            <a:pPr marL="0" indent="0">
              <a:buNone/>
            </a:pPr>
            <a:endParaRPr lang="ru-RU" b="1" dirty="0">
              <a:latin typeface="Times New Roman" panose="02020603050405020304" pitchFamily="18" charset="0"/>
              <a:cs typeface="Times New Roman" panose="02020603050405020304" pitchFamily="18" charset="0"/>
            </a:endParaRPr>
          </a:p>
          <a:p>
            <a:pPr marL="0" indent="0">
              <a:buNone/>
            </a:pPr>
            <a:endParaRPr lang="ru-RU" b="1" dirty="0" smtClean="0">
              <a:latin typeface="Times New Roman" panose="02020603050405020304" pitchFamily="18" charset="0"/>
              <a:cs typeface="Times New Roman" panose="02020603050405020304" pitchFamily="18" charset="0"/>
            </a:endParaRPr>
          </a:p>
          <a:p>
            <a:pPr marL="0" indent="0">
              <a:buNone/>
            </a:pPr>
            <a:endParaRPr lang="ru-RU" b="1" dirty="0">
              <a:latin typeface="Times New Roman" panose="02020603050405020304" pitchFamily="18" charset="0"/>
              <a:cs typeface="Times New Roman" panose="02020603050405020304" pitchFamily="18" charset="0"/>
            </a:endParaRPr>
          </a:p>
          <a:p>
            <a:pPr marL="0" indent="0">
              <a:buNone/>
            </a:pPr>
            <a:endParaRPr lang="ru-RU" b="1" dirty="0" smtClean="0">
              <a:latin typeface="Times New Roman" panose="02020603050405020304" pitchFamily="18" charset="0"/>
              <a:cs typeface="Times New Roman" panose="02020603050405020304" pitchFamily="18" charset="0"/>
            </a:endParaRPr>
          </a:p>
          <a:p>
            <a:pPr marL="0" indent="0">
              <a:buNone/>
            </a:pPr>
            <a:endParaRPr lang="ru-RU" b="1" dirty="0">
              <a:latin typeface="Times New Roman" panose="02020603050405020304" pitchFamily="18" charset="0"/>
              <a:cs typeface="Times New Roman" panose="02020603050405020304" pitchFamily="18" charset="0"/>
            </a:endParaRPr>
          </a:p>
          <a:p>
            <a:pPr marL="0" indent="0">
              <a:buNone/>
            </a:pPr>
            <a:endParaRPr lang="ru-RU" b="1" dirty="0" smtClean="0">
              <a:latin typeface="Times New Roman" panose="02020603050405020304" pitchFamily="18" charset="0"/>
              <a:cs typeface="Times New Roman" panose="02020603050405020304" pitchFamily="18" charset="0"/>
            </a:endParaRPr>
          </a:p>
          <a:p>
            <a:pPr marL="0" indent="0">
              <a:buNone/>
            </a:pPr>
            <a:endParaRPr lang="ru-RU" b="1" dirty="0">
              <a:latin typeface="Times New Roman" panose="02020603050405020304" pitchFamily="18" charset="0"/>
              <a:cs typeface="Times New Roman" panose="02020603050405020304" pitchFamily="18" charset="0"/>
            </a:endParaRPr>
          </a:p>
          <a:p>
            <a:pPr marL="0" indent="0">
              <a:buNone/>
            </a:pPr>
            <a:endParaRPr lang="ru-RU" b="1" dirty="0" smtClean="0">
              <a:latin typeface="Times New Roman" panose="02020603050405020304" pitchFamily="18" charset="0"/>
              <a:cs typeface="Times New Roman" panose="02020603050405020304" pitchFamily="18" charset="0"/>
            </a:endParaRPr>
          </a:p>
          <a:p>
            <a:pPr marL="0" indent="0">
              <a:buNone/>
            </a:pPr>
            <a:endParaRPr lang="ru-RU" b="1" dirty="0" smtClean="0">
              <a:latin typeface="Times New Roman" panose="02020603050405020304" pitchFamily="18" charset="0"/>
              <a:cs typeface="Times New Roman" panose="02020603050405020304" pitchFamily="18" charset="0"/>
            </a:endParaRPr>
          </a:p>
          <a:p>
            <a:pPr marL="0" indent="0">
              <a:buNone/>
            </a:pPr>
            <a:endParaRPr lang="ru-RU" b="1" dirty="0">
              <a:latin typeface="Times New Roman" panose="02020603050405020304" pitchFamily="18" charset="0"/>
              <a:cs typeface="Times New Roman" panose="02020603050405020304" pitchFamily="18" charset="0"/>
            </a:endParaRPr>
          </a:p>
          <a:p>
            <a:pPr marL="0" indent="0">
              <a:buNone/>
            </a:pPr>
            <a:r>
              <a:rPr lang="ru-RU" b="1" dirty="0" smtClean="0">
                <a:latin typeface="Times New Roman" panose="02020603050405020304" pitchFamily="18" charset="0"/>
                <a:cs typeface="Times New Roman" panose="02020603050405020304" pitchFamily="18" charset="0"/>
              </a:rPr>
              <a:t>Ответ:</a:t>
            </a:r>
          </a:p>
          <a:p>
            <a:pPr marL="0" indent="0">
              <a:buNone/>
            </a:pPr>
            <a:endParaRPr lang="ru-RU" b="1" dirty="0">
              <a:latin typeface="Times New Roman" panose="02020603050405020304" pitchFamily="18" charset="0"/>
              <a:cs typeface="Times New Roman" panose="02020603050405020304" pitchFamily="18" charset="0"/>
            </a:endParaRPr>
          </a:p>
          <a:p>
            <a:pPr marL="0" indent="0">
              <a:buNone/>
            </a:pPr>
            <a:endParaRPr lang="ru-RU" b="1" dirty="0" smtClean="0">
              <a:latin typeface="Times New Roman" panose="02020603050405020304" pitchFamily="18" charset="0"/>
              <a:cs typeface="Times New Roman" panose="02020603050405020304" pitchFamily="18" charset="0"/>
            </a:endParaRPr>
          </a:p>
          <a:p>
            <a:pPr marL="0" indent="0">
              <a:buNone/>
            </a:pPr>
            <a:r>
              <a:rPr lang="ru-RU" dirty="0" smtClean="0">
                <a:latin typeface="Times New Roman" panose="02020603050405020304" pitchFamily="18" charset="0"/>
                <a:cs typeface="Times New Roman" panose="02020603050405020304" pitchFamily="18" charset="0"/>
              </a:rPr>
              <a:t>Пояснение: Были ошибки хотя бы по одной букве.</a:t>
            </a:r>
          </a:p>
        </p:txBody>
      </p:sp>
      <p:graphicFrame>
        <p:nvGraphicFramePr>
          <p:cNvPr id="4" name="Таблица 3"/>
          <p:cNvGraphicFramePr>
            <a:graphicFrameLocks noGrp="1"/>
          </p:cNvGraphicFramePr>
          <p:nvPr>
            <p:extLst>
              <p:ext uri="{D42A27DB-BD31-4B8C-83A1-F6EECF244321}">
                <p14:modId xmlns:p14="http://schemas.microsoft.com/office/powerpoint/2010/main" val="661295537"/>
              </p:ext>
            </p:extLst>
          </p:nvPr>
        </p:nvGraphicFramePr>
        <p:xfrm>
          <a:off x="2067858" y="4840941"/>
          <a:ext cx="8128000" cy="103632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878940488"/>
                    </a:ext>
                  </a:extLst>
                </a:gridCol>
                <a:gridCol w="1625600">
                  <a:extLst>
                    <a:ext uri="{9D8B030D-6E8A-4147-A177-3AD203B41FA5}">
                      <a16:colId xmlns:a16="http://schemas.microsoft.com/office/drawing/2014/main" val="1999699507"/>
                    </a:ext>
                  </a:extLst>
                </a:gridCol>
                <a:gridCol w="1625600">
                  <a:extLst>
                    <a:ext uri="{9D8B030D-6E8A-4147-A177-3AD203B41FA5}">
                      <a16:colId xmlns:a16="http://schemas.microsoft.com/office/drawing/2014/main" val="324208948"/>
                    </a:ext>
                  </a:extLst>
                </a:gridCol>
                <a:gridCol w="1625600">
                  <a:extLst>
                    <a:ext uri="{9D8B030D-6E8A-4147-A177-3AD203B41FA5}">
                      <a16:colId xmlns:a16="http://schemas.microsoft.com/office/drawing/2014/main" val="3213056390"/>
                    </a:ext>
                  </a:extLst>
                </a:gridCol>
                <a:gridCol w="1625600">
                  <a:extLst>
                    <a:ext uri="{9D8B030D-6E8A-4147-A177-3AD203B41FA5}">
                      <a16:colId xmlns:a16="http://schemas.microsoft.com/office/drawing/2014/main" val="3743722400"/>
                    </a:ext>
                  </a:extLst>
                </a:gridCol>
              </a:tblGrid>
              <a:tr h="503816">
                <a:tc>
                  <a:txBody>
                    <a:bodyPr/>
                    <a:lstStyle/>
                    <a:p>
                      <a:r>
                        <a:rPr lang="ru-RU" sz="2800" dirty="0" smtClean="0">
                          <a:solidFill>
                            <a:schemeClr val="tx1"/>
                          </a:solidFill>
                          <a:latin typeface="Times New Roman" panose="02020603050405020304" pitchFamily="18" charset="0"/>
                          <a:cs typeface="Times New Roman" panose="02020603050405020304" pitchFamily="18" charset="0"/>
                        </a:rPr>
                        <a:t>1</a:t>
                      </a:r>
                      <a:endParaRPr lang="ru-RU" sz="28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sz="2800" dirty="0" smtClean="0">
                          <a:solidFill>
                            <a:schemeClr val="tx1"/>
                          </a:solidFill>
                          <a:latin typeface="Times New Roman" panose="02020603050405020304" pitchFamily="18" charset="0"/>
                          <a:cs typeface="Times New Roman" panose="02020603050405020304" pitchFamily="18" charset="0"/>
                        </a:rPr>
                        <a:t>2</a:t>
                      </a:r>
                      <a:endParaRPr lang="ru-RU" sz="28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sz="2800" dirty="0" smtClean="0">
                          <a:solidFill>
                            <a:schemeClr val="tx1"/>
                          </a:solidFill>
                          <a:latin typeface="Times New Roman" panose="02020603050405020304" pitchFamily="18" charset="0"/>
                          <a:cs typeface="Times New Roman" panose="02020603050405020304" pitchFamily="18" charset="0"/>
                        </a:rPr>
                        <a:t>3</a:t>
                      </a:r>
                      <a:endParaRPr lang="ru-RU" sz="28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sz="2800" dirty="0" smtClean="0">
                          <a:solidFill>
                            <a:schemeClr val="tx1"/>
                          </a:solidFill>
                          <a:latin typeface="Times New Roman" panose="02020603050405020304" pitchFamily="18" charset="0"/>
                          <a:cs typeface="Times New Roman" panose="02020603050405020304" pitchFamily="18" charset="0"/>
                        </a:rPr>
                        <a:t>4</a:t>
                      </a:r>
                      <a:endParaRPr lang="ru-RU" sz="28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sz="2800" dirty="0" smtClean="0">
                          <a:solidFill>
                            <a:schemeClr val="tx1"/>
                          </a:solidFill>
                          <a:latin typeface="Times New Roman" panose="02020603050405020304" pitchFamily="18" charset="0"/>
                          <a:cs typeface="Times New Roman" panose="02020603050405020304" pitchFamily="18" charset="0"/>
                        </a:rPr>
                        <a:t>5</a:t>
                      </a:r>
                      <a:endParaRPr lang="ru-RU" sz="28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74919491"/>
                  </a:ext>
                </a:extLst>
              </a:tr>
              <a:tr h="370840">
                <a:tc>
                  <a:txBody>
                    <a:bodyPr/>
                    <a:lstStyle/>
                    <a:p>
                      <a:r>
                        <a:rPr lang="ru-RU" sz="2800" b="1" dirty="0" smtClean="0">
                          <a:solidFill>
                            <a:schemeClr val="tx1"/>
                          </a:solidFill>
                          <a:latin typeface="Times New Roman" panose="02020603050405020304" pitchFamily="18" charset="0"/>
                          <a:cs typeface="Times New Roman" panose="02020603050405020304" pitchFamily="18" charset="0"/>
                        </a:rPr>
                        <a:t>г</a:t>
                      </a:r>
                      <a:endParaRPr lang="ru-RU" sz="2800" b="1"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sz="2800" b="1" dirty="0" smtClean="0">
                          <a:solidFill>
                            <a:schemeClr val="tx1"/>
                          </a:solidFill>
                          <a:latin typeface="Times New Roman" panose="02020603050405020304" pitchFamily="18" charset="0"/>
                          <a:cs typeface="Times New Roman" panose="02020603050405020304" pitchFamily="18" charset="0"/>
                        </a:rPr>
                        <a:t>в</a:t>
                      </a:r>
                      <a:endParaRPr lang="ru-RU" sz="2800" b="1"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sz="2800" b="1" dirty="0" smtClean="0">
                          <a:solidFill>
                            <a:schemeClr val="tx1"/>
                          </a:solidFill>
                          <a:latin typeface="Times New Roman" panose="02020603050405020304" pitchFamily="18" charset="0"/>
                          <a:cs typeface="Times New Roman" panose="02020603050405020304" pitchFamily="18" charset="0"/>
                        </a:rPr>
                        <a:t>а</a:t>
                      </a:r>
                      <a:endParaRPr lang="ru-RU" sz="2800" b="1"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sz="2800" b="1" dirty="0" smtClean="0">
                          <a:solidFill>
                            <a:schemeClr val="tx1"/>
                          </a:solidFill>
                          <a:latin typeface="Times New Roman" panose="02020603050405020304" pitchFamily="18" charset="0"/>
                          <a:cs typeface="Times New Roman" panose="02020603050405020304" pitchFamily="18" charset="0"/>
                        </a:rPr>
                        <a:t>д</a:t>
                      </a:r>
                      <a:endParaRPr lang="ru-RU" sz="2800" b="1"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sz="2800" b="1" dirty="0" smtClean="0">
                          <a:solidFill>
                            <a:schemeClr val="tx1"/>
                          </a:solidFill>
                          <a:latin typeface="Times New Roman" panose="02020603050405020304" pitchFamily="18" charset="0"/>
                          <a:cs typeface="Times New Roman" panose="02020603050405020304" pitchFamily="18" charset="0"/>
                        </a:rPr>
                        <a:t>б</a:t>
                      </a:r>
                      <a:endParaRPr lang="ru-RU" sz="2800" b="1"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1442096"/>
                  </a:ext>
                </a:extLst>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1734886666"/>
              </p:ext>
            </p:extLst>
          </p:nvPr>
        </p:nvGraphicFramePr>
        <p:xfrm>
          <a:off x="1201270" y="1093695"/>
          <a:ext cx="2913845" cy="3653609"/>
        </p:xfrm>
        <a:graphic>
          <a:graphicData uri="http://schemas.openxmlformats.org/drawingml/2006/table">
            <a:tbl>
              <a:tblPr firstRow="1" firstCol="1" lastRow="1" lastCol="1" bandRow="1" bandCol="1"/>
              <a:tblGrid>
                <a:gridCol w="636809">
                  <a:extLst>
                    <a:ext uri="{9D8B030D-6E8A-4147-A177-3AD203B41FA5}">
                      <a16:colId xmlns:a16="http://schemas.microsoft.com/office/drawing/2014/main" val="1608159359"/>
                    </a:ext>
                  </a:extLst>
                </a:gridCol>
                <a:gridCol w="2277036">
                  <a:extLst>
                    <a:ext uri="{9D8B030D-6E8A-4147-A177-3AD203B41FA5}">
                      <a16:colId xmlns:a16="http://schemas.microsoft.com/office/drawing/2014/main" val="1169535134"/>
                    </a:ext>
                  </a:extLst>
                </a:gridCol>
              </a:tblGrid>
              <a:tr h="427805">
                <a:tc gridSpan="2">
                  <a:txBody>
                    <a:bodyPr/>
                    <a:lstStyle/>
                    <a:p>
                      <a:pPr marL="491490">
                        <a:lnSpc>
                          <a:spcPts val="1505"/>
                        </a:lnSpc>
                        <a:spcAft>
                          <a:spcPts val="0"/>
                        </a:spcAft>
                      </a:pPr>
                      <a:endPar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491490">
                        <a:lnSpc>
                          <a:spcPts val="1505"/>
                        </a:lnSpc>
                        <a:spcAft>
                          <a:spcPts val="0"/>
                        </a:spcAft>
                      </a:pPr>
                      <a:r>
                        <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rPr>
                        <a:t>Термин</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extLst>
                  <a:ext uri="{0D108BD9-81ED-4DB2-BD59-A6C34878D82A}">
                    <a16:rowId xmlns:a16="http://schemas.microsoft.com/office/drawing/2014/main" val="511354996"/>
                  </a:ext>
                </a:extLst>
              </a:tr>
              <a:tr h="427805">
                <a:tc>
                  <a:txBody>
                    <a:bodyPr/>
                    <a:lstStyle/>
                    <a:p>
                      <a:pPr marL="5080" algn="ctr">
                        <a:lnSpc>
                          <a:spcPts val="1505"/>
                        </a:lnSpc>
                        <a:spcAft>
                          <a:spcPts val="0"/>
                        </a:spcAft>
                      </a:pPr>
                      <a:endPar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5080" algn="ctr">
                        <a:lnSpc>
                          <a:spcPts val="1505"/>
                        </a:lnSpc>
                        <a:spcAft>
                          <a:spcPts val="0"/>
                        </a:spcAft>
                      </a:pPr>
                      <a:r>
                        <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6675">
                        <a:lnSpc>
                          <a:spcPts val="1505"/>
                        </a:lnSpc>
                        <a:spcAft>
                          <a:spcPts val="0"/>
                        </a:spcAft>
                      </a:pPr>
                      <a:endPar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6675">
                        <a:lnSpc>
                          <a:spcPts val="1505"/>
                        </a:lnSpc>
                        <a:spcAft>
                          <a:spcPts val="0"/>
                        </a:spcAft>
                      </a:pPr>
                      <a:r>
                        <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rPr>
                        <a:t>Наметать</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7114167"/>
                  </a:ext>
                </a:extLst>
              </a:tr>
              <a:tr h="665761">
                <a:tc>
                  <a:txBody>
                    <a:bodyPr/>
                    <a:lstStyle/>
                    <a:p>
                      <a:pPr marL="5080" algn="ctr">
                        <a:lnSpc>
                          <a:spcPts val="1585"/>
                        </a:lnSpc>
                        <a:spcAft>
                          <a:spcPts val="0"/>
                        </a:spcAft>
                      </a:pPr>
                      <a:endPar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5080" algn="ctr">
                        <a:lnSpc>
                          <a:spcPts val="1585"/>
                        </a:lnSpc>
                        <a:spcAft>
                          <a:spcPts val="0"/>
                        </a:spcAft>
                      </a:pPr>
                      <a:r>
                        <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rPr>
                        <a:t>2</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6675">
                        <a:lnSpc>
                          <a:spcPts val="1585"/>
                        </a:lnSpc>
                        <a:spcAft>
                          <a:spcPts val="0"/>
                        </a:spcAft>
                      </a:pPr>
                      <a:endPar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6675">
                        <a:lnSpc>
                          <a:spcPts val="1585"/>
                        </a:lnSpc>
                        <a:spcAft>
                          <a:spcPts val="0"/>
                        </a:spcAft>
                      </a:pPr>
                      <a:r>
                        <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rPr>
                        <a:t>Приметать</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8549065"/>
                  </a:ext>
                </a:extLst>
              </a:tr>
              <a:tr h="662664">
                <a:tc>
                  <a:txBody>
                    <a:bodyPr/>
                    <a:lstStyle/>
                    <a:p>
                      <a:pPr marL="5080" algn="ctr">
                        <a:lnSpc>
                          <a:spcPts val="1575"/>
                        </a:lnSpc>
                        <a:spcAft>
                          <a:spcPts val="0"/>
                        </a:spcAft>
                      </a:pPr>
                      <a:endPar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5080" algn="ctr">
                        <a:lnSpc>
                          <a:spcPts val="1575"/>
                        </a:lnSpc>
                        <a:spcAft>
                          <a:spcPts val="0"/>
                        </a:spcAft>
                      </a:pPr>
                      <a:r>
                        <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rPr>
                        <a:t>3</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6675">
                        <a:lnSpc>
                          <a:spcPts val="1575"/>
                        </a:lnSpc>
                        <a:spcAft>
                          <a:spcPts val="0"/>
                        </a:spcAft>
                      </a:pPr>
                      <a:endPar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6675">
                        <a:lnSpc>
                          <a:spcPts val="1575"/>
                        </a:lnSpc>
                        <a:spcAft>
                          <a:spcPts val="0"/>
                        </a:spcAft>
                      </a:pPr>
                      <a:r>
                        <a:rPr lang="ru-RU" sz="2800" spc="-10" dirty="0" err="1" smtClean="0">
                          <a:effectLst/>
                          <a:latin typeface="Times New Roman" panose="02020603050405020304" pitchFamily="18" charset="0"/>
                          <a:ea typeface="Times New Roman" panose="02020603050405020304" pitchFamily="18" charset="0"/>
                          <a:cs typeface="Times New Roman" panose="02020603050405020304" pitchFamily="18" charset="0"/>
                        </a:rPr>
                        <a:t>Приутюжить</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83639186"/>
                  </a:ext>
                </a:extLst>
              </a:tr>
              <a:tr h="803813">
                <a:tc>
                  <a:txBody>
                    <a:bodyPr/>
                    <a:lstStyle/>
                    <a:p>
                      <a:pPr marL="5080" algn="ctr">
                        <a:lnSpc>
                          <a:spcPts val="1585"/>
                        </a:lnSpc>
                        <a:spcAft>
                          <a:spcPts val="0"/>
                        </a:spcAft>
                      </a:pPr>
                      <a:endPar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5080" algn="ctr">
                        <a:lnSpc>
                          <a:spcPts val="1585"/>
                        </a:lnSpc>
                        <a:spcAft>
                          <a:spcPts val="0"/>
                        </a:spcAft>
                      </a:pPr>
                      <a:r>
                        <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rPr>
                        <a:t>4</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6675">
                        <a:lnSpc>
                          <a:spcPts val="1585"/>
                        </a:lnSpc>
                        <a:spcAft>
                          <a:spcPts val="0"/>
                        </a:spcAft>
                      </a:pPr>
                      <a:endPar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6675">
                        <a:lnSpc>
                          <a:spcPts val="1585"/>
                        </a:lnSpc>
                        <a:spcAft>
                          <a:spcPts val="0"/>
                        </a:spcAft>
                      </a:pPr>
                      <a:r>
                        <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rPr>
                        <a:t>Пришить</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0281657"/>
                  </a:ext>
                </a:extLst>
              </a:tr>
              <a:tr h="665761">
                <a:tc>
                  <a:txBody>
                    <a:bodyPr/>
                    <a:lstStyle/>
                    <a:p>
                      <a:pPr marL="5080" algn="ctr">
                        <a:lnSpc>
                          <a:spcPts val="1575"/>
                        </a:lnSpc>
                        <a:spcAft>
                          <a:spcPts val="0"/>
                        </a:spcAft>
                      </a:pPr>
                      <a:endPar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5080" algn="ctr">
                        <a:lnSpc>
                          <a:spcPts val="1575"/>
                        </a:lnSpc>
                        <a:spcAft>
                          <a:spcPts val="0"/>
                        </a:spcAft>
                      </a:pPr>
                      <a:r>
                        <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6675">
                        <a:lnSpc>
                          <a:spcPts val="1575"/>
                        </a:lnSpc>
                        <a:spcAft>
                          <a:spcPts val="0"/>
                        </a:spcAft>
                      </a:pPr>
                      <a:endPar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6675">
                        <a:lnSpc>
                          <a:spcPts val="1575"/>
                        </a:lnSpc>
                        <a:spcAft>
                          <a:spcPts val="0"/>
                        </a:spcAft>
                      </a:pPr>
                      <a:r>
                        <a:rPr lang="ru-RU" sz="2800" spc="-10" dirty="0" err="1" smtClean="0">
                          <a:effectLst/>
                          <a:latin typeface="Times New Roman" panose="02020603050405020304" pitchFamily="18" charset="0"/>
                          <a:ea typeface="Times New Roman" panose="02020603050405020304" pitchFamily="18" charset="0"/>
                          <a:cs typeface="Times New Roman" panose="02020603050405020304" pitchFamily="18" charset="0"/>
                        </a:rPr>
                        <a:t>Сутюжить</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0258792"/>
                  </a:ext>
                </a:extLst>
              </a:tr>
            </a:tbl>
          </a:graphicData>
        </a:graphic>
      </p:graphicFrame>
      <p:graphicFrame>
        <p:nvGraphicFramePr>
          <p:cNvPr id="7" name="Таблица 6"/>
          <p:cNvGraphicFramePr>
            <a:graphicFrameLocks noGrp="1"/>
          </p:cNvGraphicFramePr>
          <p:nvPr>
            <p:extLst>
              <p:ext uri="{D42A27DB-BD31-4B8C-83A1-F6EECF244321}">
                <p14:modId xmlns:p14="http://schemas.microsoft.com/office/powerpoint/2010/main" val="3948107651"/>
              </p:ext>
            </p:extLst>
          </p:nvPr>
        </p:nvGraphicFramePr>
        <p:xfrm>
          <a:off x="4351186" y="1093695"/>
          <a:ext cx="7553942" cy="3653608"/>
        </p:xfrm>
        <a:graphic>
          <a:graphicData uri="http://schemas.openxmlformats.org/drawingml/2006/table">
            <a:tbl>
              <a:tblPr firstRow="1" firstCol="1" lastRow="1" lastCol="1" bandRow="1" bandCol="1"/>
              <a:tblGrid>
                <a:gridCol w="688923">
                  <a:extLst>
                    <a:ext uri="{9D8B030D-6E8A-4147-A177-3AD203B41FA5}">
                      <a16:colId xmlns:a16="http://schemas.microsoft.com/office/drawing/2014/main" val="135671982"/>
                    </a:ext>
                  </a:extLst>
                </a:gridCol>
                <a:gridCol w="6865019">
                  <a:extLst>
                    <a:ext uri="{9D8B030D-6E8A-4147-A177-3AD203B41FA5}">
                      <a16:colId xmlns:a16="http://schemas.microsoft.com/office/drawing/2014/main" val="881370732"/>
                    </a:ext>
                  </a:extLst>
                </a:gridCol>
              </a:tblGrid>
              <a:tr h="343149">
                <a:tc gridSpan="2">
                  <a:txBody>
                    <a:bodyPr/>
                    <a:lstStyle/>
                    <a:p>
                      <a:pPr marL="5080" algn="ctr">
                        <a:lnSpc>
                          <a:spcPts val="1505"/>
                        </a:lnSpc>
                        <a:spcAft>
                          <a:spcPts val="0"/>
                        </a:spcAft>
                      </a:pPr>
                      <a:endParaRPr lang="ru-RU" sz="28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5080" algn="ctr">
                        <a:lnSpc>
                          <a:spcPts val="1505"/>
                        </a:lnSpc>
                        <a:spcAft>
                          <a:spcPts val="0"/>
                        </a:spcAft>
                      </a:pPr>
                      <a:r>
                        <a:rPr lang="ru-RU"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Содержание</a:t>
                      </a:r>
                      <a:r>
                        <a:rPr lang="ru-RU" sz="2800" spc="-9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spc="-20" dirty="0">
                          <a:effectLst/>
                          <a:latin typeface="Times New Roman" panose="02020603050405020304" pitchFamily="18" charset="0"/>
                          <a:ea typeface="Times New Roman" panose="02020603050405020304" pitchFamily="18" charset="0"/>
                          <a:cs typeface="Times New Roman" panose="02020603050405020304" pitchFamily="18" charset="0"/>
                        </a:rPr>
                        <a:t>работ</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extLst>
                  <a:ext uri="{0D108BD9-81ED-4DB2-BD59-A6C34878D82A}">
                    <a16:rowId xmlns:a16="http://schemas.microsoft.com/office/drawing/2014/main" val="1247685637"/>
                  </a:ext>
                </a:extLst>
              </a:tr>
              <a:tr h="343149">
                <a:tc>
                  <a:txBody>
                    <a:bodyPr/>
                    <a:lstStyle/>
                    <a:p>
                      <a:pPr marL="3810" algn="ctr">
                        <a:lnSpc>
                          <a:spcPts val="1505"/>
                        </a:lnSpc>
                        <a:spcAft>
                          <a:spcPts val="0"/>
                        </a:spcAft>
                      </a:pPr>
                      <a:endPar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3810" algn="ctr">
                        <a:lnSpc>
                          <a:spcPts val="1505"/>
                        </a:lnSpc>
                        <a:spcAft>
                          <a:spcPts val="0"/>
                        </a:spcAft>
                      </a:pPr>
                      <a:r>
                        <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rPr>
                        <a:t>а</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6675">
                        <a:lnSpc>
                          <a:spcPts val="1505"/>
                        </a:lnSpc>
                        <a:spcAft>
                          <a:spcPts val="0"/>
                        </a:spcAft>
                      </a:pPr>
                      <a:endParaRPr lang="ru-RU" sz="28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6675">
                        <a:lnSpc>
                          <a:spcPts val="1505"/>
                        </a:lnSpc>
                        <a:spcAft>
                          <a:spcPts val="0"/>
                        </a:spcAft>
                      </a:pPr>
                      <a:r>
                        <a:rPr lang="ru-RU"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Уплотнить</a:t>
                      </a:r>
                      <a:r>
                        <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края</a:t>
                      </a:r>
                      <a:r>
                        <a:rPr lang="ru-RU" sz="2800" spc="-6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деталей</a:t>
                      </a:r>
                      <a:r>
                        <a:rPr lang="ru-RU" sz="2800" spc="-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или</a:t>
                      </a:r>
                      <a:r>
                        <a:rPr lang="ru-RU" sz="2800" spc="-4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spc="-20" dirty="0">
                          <a:effectLst/>
                          <a:latin typeface="Times New Roman" panose="02020603050405020304" pitchFamily="18" charset="0"/>
                          <a:ea typeface="Times New Roman" panose="02020603050405020304" pitchFamily="18" charset="0"/>
                          <a:cs typeface="Times New Roman" panose="02020603050405020304" pitchFamily="18" charset="0"/>
                        </a:rPr>
                        <a:t>швов</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1781371"/>
                  </a:ext>
                </a:extLst>
              </a:tr>
              <a:tr h="689507">
                <a:tc>
                  <a:txBody>
                    <a:bodyPr/>
                    <a:lstStyle/>
                    <a:p>
                      <a:pPr marL="3810" marR="635" algn="ctr">
                        <a:lnSpc>
                          <a:spcPts val="1585"/>
                        </a:lnSpc>
                        <a:spcAft>
                          <a:spcPts val="0"/>
                        </a:spcAft>
                      </a:pPr>
                      <a:endPar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3810" marR="635" algn="ctr">
                        <a:lnSpc>
                          <a:spcPts val="1585"/>
                        </a:lnSpc>
                        <a:spcAft>
                          <a:spcPts val="0"/>
                        </a:spcAft>
                      </a:pPr>
                      <a:r>
                        <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rPr>
                        <a:t>б</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6675">
                        <a:lnSpc>
                          <a:spcPts val="1585"/>
                        </a:lnSpc>
                        <a:spcAft>
                          <a:spcPts val="0"/>
                        </a:spcAft>
                      </a:pPr>
                      <a:endParaRPr lang="ru-RU" sz="28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6675">
                        <a:lnSpc>
                          <a:spcPts val="1585"/>
                        </a:lnSpc>
                        <a:spcAft>
                          <a:spcPts val="0"/>
                        </a:spcAft>
                      </a:pPr>
                      <a:r>
                        <a:rPr lang="ru-RU"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Уплотнить</a:t>
                      </a:r>
                      <a:r>
                        <a:rPr lang="ru-RU" sz="2800" spc="-9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ткань</a:t>
                      </a:r>
                      <a:r>
                        <a:rPr lang="ru-RU" sz="2800" spc="-7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для</a:t>
                      </a:r>
                      <a:r>
                        <a:rPr lang="ru-RU" sz="2800" spc="-7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создания</a:t>
                      </a:r>
                      <a:r>
                        <a:rPr lang="ru-RU" sz="2800" spc="-8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spc="-10" dirty="0">
                          <a:effectLst/>
                          <a:latin typeface="Times New Roman" panose="02020603050405020304" pitchFamily="18" charset="0"/>
                          <a:ea typeface="Times New Roman" panose="02020603050405020304" pitchFamily="18" charset="0"/>
                          <a:cs typeface="Times New Roman" panose="02020603050405020304" pitchFamily="18" charset="0"/>
                        </a:rPr>
                        <a:t>формы,</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66675">
                        <a:lnSpc>
                          <a:spcPts val="1540"/>
                        </a:lnSpc>
                        <a:spcAft>
                          <a:spcPts val="0"/>
                        </a:spcAft>
                      </a:pP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удалить</a:t>
                      </a:r>
                      <a:r>
                        <a:rPr lang="ru-RU" sz="2800" spc="-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посадку</a:t>
                      </a:r>
                      <a:r>
                        <a:rPr lang="ru-RU" sz="2800" spc="-4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или</a:t>
                      </a:r>
                      <a:r>
                        <a:rPr lang="ru-RU" sz="2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слабину</a:t>
                      </a:r>
                      <a:r>
                        <a:rPr lang="ru-RU" sz="2800" spc="-4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spc="-20" dirty="0">
                          <a:effectLst/>
                          <a:latin typeface="Times New Roman" panose="02020603050405020304" pitchFamily="18" charset="0"/>
                          <a:ea typeface="Times New Roman" panose="02020603050405020304" pitchFamily="18" charset="0"/>
                          <a:cs typeface="Times New Roman" panose="02020603050405020304" pitchFamily="18" charset="0"/>
                        </a:rPr>
                        <a:t>ткани</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25094"/>
                  </a:ext>
                </a:extLst>
              </a:tr>
              <a:tr h="803843">
                <a:tc>
                  <a:txBody>
                    <a:bodyPr/>
                    <a:lstStyle/>
                    <a:p>
                      <a:pPr marL="3810" marR="635" algn="ctr">
                        <a:lnSpc>
                          <a:spcPts val="1575"/>
                        </a:lnSpc>
                        <a:spcAft>
                          <a:spcPts val="0"/>
                        </a:spcAft>
                      </a:pPr>
                      <a:endPar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3810" marR="635" algn="ctr">
                        <a:lnSpc>
                          <a:spcPts val="1575"/>
                        </a:lnSpc>
                        <a:spcAft>
                          <a:spcPts val="0"/>
                        </a:spcAft>
                      </a:pPr>
                      <a:r>
                        <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rPr>
                        <a:t>в</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6675">
                        <a:lnSpc>
                          <a:spcPts val="1575"/>
                        </a:lnSpc>
                        <a:spcAft>
                          <a:spcPts val="0"/>
                        </a:spcAft>
                      </a:pPr>
                      <a:endParaRPr lang="ru-RU" sz="28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6675">
                        <a:lnSpc>
                          <a:spcPts val="1575"/>
                        </a:lnSpc>
                        <a:spcAft>
                          <a:spcPts val="0"/>
                        </a:spcAft>
                      </a:pPr>
                      <a:r>
                        <a:rPr lang="ru-RU"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Временно</a:t>
                      </a:r>
                      <a:r>
                        <a:rPr lang="ru-RU" sz="2800" spc="-65"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соединить</a:t>
                      </a:r>
                      <a:r>
                        <a:rPr lang="ru-RU" sz="2800" spc="-6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смёточными </a:t>
                      </a:r>
                      <a:r>
                        <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rPr>
                        <a:t>стежками</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66675">
                        <a:lnSpc>
                          <a:spcPts val="1540"/>
                        </a:lnSpc>
                        <a:spcAft>
                          <a:spcPts val="0"/>
                        </a:spcAft>
                      </a:pP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части</a:t>
                      </a:r>
                      <a:r>
                        <a:rPr lang="ru-RU" sz="28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деталей</a:t>
                      </a:r>
                      <a:r>
                        <a:rPr lang="ru-RU" sz="28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или</a:t>
                      </a:r>
                      <a:r>
                        <a:rPr lang="ru-RU" sz="2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мелкие</a:t>
                      </a:r>
                      <a:r>
                        <a:rPr lang="ru-RU" sz="28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детали</a:t>
                      </a:r>
                      <a:r>
                        <a:rPr lang="ru-RU" sz="28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с</a:t>
                      </a:r>
                      <a:r>
                        <a:rPr lang="ru-RU" sz="28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spc="-10" dirty="0">
                          <a:effectLst/>
                          <a:latin typeface="Times New Roman" panose="02020603050405020304" pitchFamily="18" charset="0"/>
                          <a:ea typeface="Times New Roman" panose="02020603050405020304" pitchFamily="18" charset="0"/>
                          <a:cs typeface="Times New Roman" panose="02020603050405020304" pitchFamily="18" charset="0"/>
                        </a:rPr>
                        <a:t>основной</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0501232"/>
                  </a:ext>
                </a:extLst>
              </a:tr>
              <a:tr h="689507">
                <a:tc>
                  <a:txBody>
                    <a:bodyPr/>
                    <a:lstStyle/>
                    <a:p>
                      <a:pPr marL="3810" algn="ctr">
                        <a:lnSpc>
                          <a:spcPts val="1585"/>
                        </a:lnSpc>
                        <a:spcAft>
                          <a:spcPts val="0"/>
                        </a:spcAft>
                      </a:pPr>
                      <a:endPar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3810" algn="ctr">
                        <a:lnSpc>
                          <a:spcPts val="1585"/>
                        </a:lnSpc>
                        <a:spcAft>
                          <a:spcPts val="0"/>
                        </a:spcAft>
                      </a:pPr>
                      <a:r>
                        <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rPr>
                        <a:t>г</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6675">
                        <a:lnSpc>
                          <a:spcPts val="1585"/>
                        </a:lnSpc>
                        <a:spcAft>
                          <a:spcPts val="0"/>
                        </a:spcAft>
                      </a:pPr>
                      <a:endParaRPr lang="ru-RU" sz="28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6675">
                        <a:lnSpc>
                          <a:spcPts val="1585"/>
                        </a:lnSpc>
                        <a:spcAft>
                          <a:spcPts val="0"/>
                        </a:spcAft>
                      </a:pPr>
                      <a:r>
                        <a:rPr lang="ru-RU"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Временно</a:t>
                      </a:r>
                      <a:r>
                        <a:rPr lang="ru-RU" sz="2800" spc="-65"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соединить</a:t>
                      </a:r>
                      <a:r>
                        <a:rPr lang="ru-RU" sz="2800" spc="-6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смёточными</a:t>
                      </a:r>
                      <a:r>
                        <a:rPr lang="ru-RU" sz="2800" spc="-5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spc="-10" dirty="0">
                          <a:effectLst/>
                          <a:latin typeface="Times New Roman" panose="02020603050405020304" pitchFamily="18" charset="0"/>
                          <a:ea typeface="Times New Roman" panose="02020603050405020304" pitchFamily="18" charset="0"/>
                          <a:cs typeface="Times New Roman" panose="02020603050405020304" pitchFamily="18" charset="0"/>
                        </a:rPr>
                        <a:t>стежками</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66675">
                        <a:lnSpc>
                          <a:spcPts val="1540"/>
                        </a:lnSpc>
                        <a:spcAft>
                          <a:spcPts val="0"/>
                        </a:spcAft>
                      </a:pP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детали,</a:t>
                      </a:r>
                      <a:r>
                        <a:rPr lang="ru-RU" sz="28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наложив</a:t>
                      </a:r>
                      <a:r>
                        <a:rPr lang="ru-RU" sz="28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одну</a:t>
                      </a:r>
                      <a:r>
                        <a:rPr lang="ru-RU" sz="2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деталь</a:t>
                      </a:r>
                      <a:r>
                        <a:rPr lang="ru-RU" sz="28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на</a:t>
                      </a:r>
                      <a:r>
                        <a:rPr lang="ru-RU" sz="28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spc="-10" dirty="0">
                          <a:effectLst/>
                          <a:latin typeface="Times New Roman" panose="02020603050405020304" pitchFamily="18" charset="0"/>
                          <a:ea typeface="Times New Roman" panose="02020603050405020304" pitchFamily="18" charset="0"/>
                          <a:cs typeface="Times New Roman" panose="02020603050405020304" pitchFamily="18" charset="0"/>
                        </a:rPr>
                        <a:t>другую</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17205370"/>
                  </a:ext>
                </a:extLst>
              </a:tr>
              <a:tr h="689507">
                <a:tc>
                  <a:txBody>
                    <a:bodyPr/>
                    <a:lstStyle/>
                    <a:p>
                      <a:pPr marL="3810" marR="635" algn="ctr">
                        <a:lnSpc>
                          <a:spcPts val="1575"/>
                        </a:lnSpc>
                        <a:spcAft>
                          <a:spcPts val="0"/>
                        </a:spcAft>
                      </a:pPr>
                      <a:endPar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3810" marR="635" algn="ctr">
                        <a:lnSpc>
                          <a:spcPts val="1575"/>
                        </a:lnSpc>
                        <a:spcAft>
                          <a:spcPts val="0"/>
                        </a:spcAft>
                      </a:pPr>
                      <a:r>
                        <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rPr>
                        <a:t>д</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6675">
                        <a:lnSpc>
                          <a:spcPts val="1575"/>
                        </a:lnSpc>
                        <a:spcAft>
                          <a:spcPts val="0"/>
                        </a:spcAft>
                      </a:pPr>
                      <a:endParaRPr lang="ru-RU" sz="28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6675">
                        <a:lnSpc>
                          <a:spcPts val="1575"/>
                        </a:lnSpc>
                        <a:spcAft>
                          <a:spcPts val="0"/>
                        </a:spcAft>
                      </a:pPr>
                      <a:r>
                        <a:rPr lang="ru-RU"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Присоединить</a:t>
                      </a:r>
                      <a:r>
                        <a:rPr lang="ru-RU" sz="2800" spc="-65"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к</a:t>
                      </a:r>
                      <a:r>
                        <a:rPr lang="ru-RU" sz="2800" spc="-6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готовому</a:t>
                      </a:r>
                      <a:r>
                        <a:rPr lang="ru-RU" sz="2800" spc="-7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изделию</a:t>
                      </a:r>
                      <a:r>
                        <a:rPr lang="ru-RU" sz="2800" spc="-6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spc="-10" dirty="0">
                          <a:effectLst/>
                          <a:latin typeface="Times New Roman" panose="02020603050405020304" pitchFamily="18" charset="0"/>
                          <a:ea typeface="Times New Roman" panose="02020603050405020304" pitchFamily="18" charset="0"/>
                          <a:cs typeface="Times New Roman" panose="02020603050405020304" pitchFamily="18" charset="0"/>
                        </a:rPr>
                        <a:t>мелкие</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66675">
                        <a:lnSpc>
                          <a:spcPts val="1555"/>
                        </a:lnSpc>
                        <a:spcAft>
                          <a:spcPts val="0"/>
                        </a:spcAft>
                      </a:pPr>
                      <a:r>
                        <a:rPr lang="ru-RU" sz="2800" spc="-10" dirty="0">
                          <a:effectLst/>
                          <a:latin typeface="Times New Roman" panose="02020603050405020304" pitchFamily="18" charset="0"/>
                          <a:ea typeface="Times New Roman" panose="02020603050405020304" pitchFamily="18" charset="0"/>
                          <a:cs typeface="Times New Roman" panose="02020603050405020304" pitchFamily="18" charset="0"/>
                        </a:rPr>
                        <a:t>детали,</a:t>
                      </a:r>
                      <a:r>
                        <a:rPr lang="ru-RU" sz="28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spc="-10" dirty="0">
                          <a:effectLst/>
                          <a:latin typeface="Times New Roman" panose="02020603050405020304" pitchFamily="18" charset="0"/>
                          <a:ea typeface="Times New Roman" panose="02020603050405020304" pitchFamily="18" charset="0"/>
                          <a:cs typeface="Times New Roman" panose="02020603050405020304" pitchFamily="18" charset="0"/>
                        </a:rPr>
                        <a:t>отделку,</a:t>
                      </a:r>
                      <a:r>
                        <a:rPr lang="ru-RU" sz="2800" spc="-4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spc="-10" dirty="0">
                          <a:effectLst/>
                          <a:latin typeface="Times New Roman" panose="02020603050405020304" pitchFamily="18" charset="0"/>
                          <a:ea typeface="Times New Roman" panose="02020603050405020304" pitchFamily="18" charset="0"/>
                          <a:cs typeface="Times New Roman" panose="02020603050405020304" pitchFamily="18" charset="0"/>
                        </a:rPr>
                        <a:t>фурнитуру</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6628799"/>
                  </a:ext>
                </a:extLst>
              </a:tr>
            </a:tbl>
          </a:graphicData>
        </a:graphic>
      </p:graphicFrame>
    </p:spTree>
    <p:extLst>
      <p:ext uri="{BB962C8B-B14F-4D97-AF65-F5344CB8AC3E}">
        <p14:creationId xmlns:p14="http://schemas.microsoft.com/office/powerpoint/2010/main" val="265195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69259" y="498848"/>
            <a:ext cx="10515600" cy="5973670"/>
          </a:xfrm>
        </p:spPr>
        <p:txBody>
          <a:bodyPr>
            <a:normAutofit fontScale="92500"/>
          </a:bodyPr>
          <a:lstStyle/>
          <a:p>
            <a:pPr marL="0" lvl="0" indent="0">
              <a:buNone/>
            </a:pPr>
            <a:r>
              <a:rPr lang="ru-RU" sz="2400" b="1" dirty="0" smtClean="0">
                <a:latin typeface="Times New Roman" panose="02020603050405020304" pitchFamily="18" charset="0"/>
                <a:cs typeface="Times New Roman" panose="02020603050405020304" pitchFamily="18" charset="0"/>
              </a:rPr>
              <a:t>18.Ответьте </a:t>
            </a:r>
            <a:r>
              <a:rPr lang="ru-RU" sz="2400" b="1" dirty="0">
                <a:latin typeface="Times New Roman" panose="02020603050405020304" pitchFamily="18" charset="0"/>
                <a:cs typeface="Times New Roman" panose="02020603050405020304" pitchFamily="18" charset="0"/>
              </a:rPr>
              <a:t>на следующие вопросы:</a:t>
            </a:r>
          </a:p>
          <a:p>
            <a:pPr marL="457200" lvl="1" indent="0">
              <a:buNone/>
            </a:pPr>
            <a:r>
              <a:rPr lang="ru-RU" dirty="0">
                <a:latin typeface="Times New Roman" panose="02020603050405020304" pitchFamily="18" charset="0"/>
                <a:cs typeface="Times New Roman" panose="02020603050405020304" pitchFamily="18" charset="0"/>
              </a:rPr>
              <a:t>На рисунке представлены машинные швы. К каким видам швов они относятся?</a:t>
            </a:r>
          </a:p>
          <a:p>
            <a:pPr marL="457200" lvl="1" indent="0">
              <a:buNone/>
            </a:pPr>
            <a:r>
              <a:rPr lang="ru-RU" dirty="0">
                <a:latin typeface="Times New Roman" panose="02020603050405020304" pitchFamily="18" charset="0"/>
                <a:cs typeface="Times New Roman" panose="02020603050405020304" pitchFamily="18" charset="0"/>
              </a:rPr>
              <a:t>По предложенному описанию машинного шва определите его букву и напишите его название.</a:t>
            </a:r>
          </a:p>
          <a:p>
            <a:pPr marL="0" indent="0">
              <a:buNone/>
            </a:pPr>
            <a:r>
              <a:rPr lang="ru-RU" sz="2400" dirty="0">
                <a:latin typeface="Times New Roman" panose="02020603050405020304" pitchFamily="18" charset="0"/>
                <a:cs typeface="Times New Roman" panose="02020603050405020304" pitchFamily="18" charset="0"/>
              </a:rPr>
              <a:t>«Для выполнения этого машинного шва необходимо притачать деталь по разметке, отвернуть её на лицевую сторону и отстрочить по краю. Припуск шва при этом остается открытым»</a:t>
            </a:r>
          </a:p>
          <a:p>
            <a:pPr marL="0" indent="0">
              <a:buNone/>
            </a:pPr>
            <a:endParaRPr lang="ru-RU" sz="2400" dirty="0" smtClean="0">
              <a:latin typeface="Times New Roman" panose="02020603050405020304" pitchFamily="18" charset="0"/>
              <a:cs typeface="Times New Roman" panose="02020603050405020304" pitchFamily="18" charset="0"/>
            </a:endParaRPr>
          </a:p>
          <a:p>
            <a:pPr marL="0" indent="0">
              <a:buNone/>
            </a:pPr>
            <a:endParaRPr lang="ru-RU" sz="2400" dirty="0">
              <a:latin typeface="Times New Roman" panose="02020603050405020304" pitchFamily="18" charset="0"/>
              <a:cs typeface="Times New Roman" panose="02020603050405020304" pitchFamily="18" charset="0"/>
            </a:endParaRPr>
          </a:p>
          <a:p>
            <a:pPr marL="0" indent="0">
              <a:buNone/>
            </a:pPr>
            <a:endParaRPr lang="ru-RU" sz="2400" dirty="0" smtClean="0">
              <a:latin typeface="Times New Roman" panose="02020603050405020304" pitchFamily="18" charset="0"/>
              <a:cs typeface="Times New Roman" panose="02020603050405020304" pitchFamily="18" charset="0"/>
            </a:endParaRPr>
          </a:p>
          <a:p>
            <a:pPr marL="0" indent="0">
              <a:buNone/>
            </a:pPr>
            <a:endParaRPr lang="ru-RU" sz="2400" dirty="0">
              <a:latin typeface="Times New Roman" panose="02020603050405020304" pitchFamily="18" charset="0"/>
              <a:cs typeface="Times New Roman" panose="02020603050405020304" pitchFamily="18" charset="0"/>
            </a:endParaRPr>
          </a:p>
          <a:p>
            <a:pPr marL="0" indent="0">
              <a:buNone/>
            </a:pPr>
            <a:r>
              <a:rPr lang="ru-RU" sz="2400" dirty="0" smtClean="0">
                <a:latin typeface="Times New Roman" panose="02020603050405020304" pitchFamily="18" charset="0"/>
                <a:cs typeface="Times New Roman" panose="02020603050405020304" pitchFamily="18" charset="0"/>
              </a:rPr>
              <a:t>              А                               Б                                       В                                           Г</a:t>
            </a:r>
          </a:p>
          <a:p>
            <a:pPr marL="0" indent="0">
              <a:buNone/>
            </a:pPr>
            <a:r>
              <a:rPr lang="ru-RU" sz="2400" b="1" dirty="0" smtClean="0">
                <a:latin typeface="Times New Roman" panose="02020603050405020304" pitchFamily="18" charset="0"/>
                <a:cs typeface="Times New Roman" panose="02020603050405020304" pitchFamily="18" charset="0"/>
              </a:rPr>
              <a:t>Ответ: 1-отделочные швы, соединительные швы</a:t>
            </a:r>
          </a:p>
          <a:p>
            <a:pPr marL="0" indent="806450">
              <a:buNone/>
            </a:pPr>
            <a:r>
              <a:rPr lang="ru-RU" sz="2400" b="1" dirty="0">
                <a:latin typeface="Times New Roman" panose="02020603050405020304" pitchFamily="18" charset="0"/>
                <a:cs typeface="Times New Roman" panose="02020603050405020304" pitchFamily="18" charset="0"/>
              </a:rPr>
              <a:t> </a:t>
            </a:r>
            <a:r>
              <a:rPr lang="ru-RU" sz="2400" b="1" dirty="0" smtClean="0">
                <a:latin typeface="Times New Roman" panose="02020603050405020304" pitchFamily="18" charset="0"/>
                <a:cs typeface="Times New Roman" panose="02020603050405020304" pitchFamily="18" charset="0"/>
              </a:rPr>
              <a:t>2-Б-настрочной шов с открытым срезом</a:t>
            </a:r>
          </a:p>
          <a:p>
            <a:pPr marL="0" indent="0">
              <a:buNone/>
            </a:pPr>
            <a:r>
              <a:rPr lang="ru-RU" sz="2400" dirty="0" smtClean="0">
                <a:latin typeface="Times New Roman" panose="02020603050405020304" pitchFamily="18" charset="0"/>
                <a:cs typeface="Times New Roman" panose="02020603050405020304" pitchFamily="18" charset="0"/>
              </a:rPr>
              <a:t>Пояснение: 1-Вызвало затруднения, 2- Ответили большое количество обучающихся.</a:t>
            </a:r>
          </a:p>
          <a:p>
            <a:pPr marL="0" indent="0">
              <a:buNone/>
            </a:pPr>
            <a:endParaRPr lang="ru-RU" sz="2400" dirty="0">
              <a:latin typeface="Times New Roman" panose="02020603050405020304" pitchFamily="18" charset="0"/>
              <a:cs typeface="Times New Roman" panose="02020603050405020304" pitchFamily="18" charset="0"/>
            </a:endParaRPr>
          </a:p>
          <a:p>
            <a:pPr marL="0" indent="0">
              <a:buNone/>
            </a:pPr>
            <a:endParaRPr lang="ru-RU" sz="2400" dirty="0" smtClean="0">
              <a:latin typeface="Times New Roman" panose="02020603050405020304" pitchFamily="18" charset="0"/>
              <a:cs typeface="Times New Roman" panose="02020603050405020304" pitchFamily="18" charset="0"/>
            </a:endParaRPr>
          </a:p>
          <a:p>
            <a:pPr marL="0" indent="0">
              <a:buNone/>
            </a:pPr>
            <a:endParaRPr lang="ru-RU" sz="2400" dirty="0">
              <a:latin typeface="Times New Roman" panose="02020603050405020304" pitchFamily="18" charset="0"/>
              <a:cs typeface="Times New Roman" panose="02020603050405020304" pitchFamily="18" charset="0"/>
            </a:endParaRPr>
          </a:p>
          <a:p>
            <a:pPr marL="0" indent="0">
              <a:buNone/>
            </a:pPr>
            <a:endParaRPr lang="ru-RU" sz="2400" dirty="0">
              <a:latin typeface="Times New Roman" panose="02020603050405020304" pitchFamily="18" charset="0"/>
              <a:cs typeface="Times New Roman" panose="02020603050405020304" pitchFamily="18" charset="0"/>
            </a:endParaRPr>
          </a:p>
        </p:txBody>
      </p:sp>
      <p:pic>
        <p:nvPicPr>
          <p:cNvPr id="4" name="Image 6"/>
          <p:cNvPicPr/>
          <p:nvPr/>
        </p:nvPicPr>
        <p:blipFill>
          <a:blip r:embed="rId2" cstate="print"/>
          <a:stretch>
            <a:fillRect/>
          </a:stretch>
        </p:blipFill>
        <p:spPr>
          <a:xfrm>
            <a:off x="940897" y="2965300"/>
            <a:ext cx="1720850" cy="1473835"/>
          </a:xfrm>
          <a:prstGeom prst="rect">
            <a:avLst/>
          </a:prstGeom>
        </p:spPr>
      </p:pic>
      <p:pic>
        <p:nvPicPr>
          <p:cNvPr id="5" name="Image 7"/>
          <p:cNvPicPr/>
          <p:nvPr/>
        </p:nvPicPr>
        <p:blipFill>
          <a:blip r:embed="rId3" cstate="print"/>
          <a:stretch>
            <a:fillRect/>
          </a:stretch>
        </p:blipFill>
        <p:spPr>
          <a:xfrm>
            <a:off x="3088341" y="3085950"/>
            <a:ext cx="2084705" cy="1353185"/>
          </a:xfrm>
          <a:prstGeom prst="rect">
            <a:avLst/>
          </a:prstGeom>
        </p:spPr>
      </p:pic>
      <p:pic>
        <p:nvPicPr>
          <p:cNvPr id="6" name="Image 8"/>
          <p:cNvPicPr/>
          <p:nvPr/>
        </p:nvPicPr>
        <p:blipFill>
          <a:blip r:embed="rId4" cstate="print"/>
          <a:stretch>
            <a:fillRect/>
          </a:stretch>
        </p:blipFill>
        <p:spPr>
          <a:xfrm>
            <a:off x="6026234" y="3546004"/>
            <a:ext cx="2422525" cy="926465"/>
          </a:xfrm>
          <a:prstGeom prst="rect">
            <a:avLst/>
          </a:prstGeom>
        </p:spPr>
      </p:pic>
      <p:pic>
        <p:nvPicPr>
          <p:cNvPr id="7" name="Image 9"/>
          <p:cNvPicPr/>
          <p:nvPr/>
        </p:nvPicPr>
        <p:blipFill>
          <a:blip r:embed="rId5" cstate="print"/>
          <a:stretch>
            <a:fillRect/>
          </a:stretch>
        </p:blipFill>
        <p:spPr>
          <a:xfrm>
            <a:off x="9301947" y="3485683"/>
            <a:ext cx="1982470" cy="953452"/>
          </a:xfrm>
          <a:prstGeom prst="rect">
            <a:avLst/>
          </a:prstGeom>
        </p:spPr>
      </p:pic>
    </p:spTree>
    <p:extLst>
      <p:ext uri="{BB962C8B-B14F-4D97-AF65-F5344CB8AC3E}">
        <p14:creationId xmlns:p14="http://schemas.microsoft.com/office/powerpoint/2010/main" val="39388356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66165"/>
            <a:ext cx="10977282" cy="5710798"/>
          </a:xfrm>
        </p:spPr>
        <p:txBody>
          <a:bodyPr>
            <a:normAutofit fontScale="92500"/>
          </a:bodyPr>
          <a:lstStyle/>
          <a:p>
            <a:pPr marL="0" lvl="0" indent="0">
              <a:buNone/>
            </a:pPr>
            <a:r>
              <a:rPr lang="ru-RU" sz="2400" b="1" dirty="0" smtClean="0">
                <a:latin typeface="Times New Roman" panose="02020603050405020304" pitchFamily="18" charset="0"/>
                <a:cs typeface="Times New Roman" panose="02020603050405020304" pitchFamily="18" charset="0"/>
              </a:rPr>
              <a:t>19.В </a:t>
            </a:r>
            <a:r>
              <a:rPr lang="ru-RU" sz="2400" b="1" dirty="0">
                <a:latin typeface="Times New Roman" panose="02020603050405020304" pitchFamily="18" charset="0"/>
                <a:cs typeface="Times New Roman" panose="02020603050405020304" pitchFamily="18" charset="0"/>
              </a:rPr>
              <a:t>приведенном ниже тексте (Рабочие органы швейной машины) вставьте пропущенные слова.</a:t>
            </a:r>
          </a:p>
          <a:p>
            <a:pPr marL="0" indent="0">
              <a:buNone/>
            </a:pPr>
            <a:r>
              <a:rPr lang="ru-RU" sz="2400" dirty="0">
                <a:latin typeface="Times New Roman" panose="02020603050405020304" pitchFamily="18" charset="0"/>
                <a:cs typeface="Times New Roman" panose="02020603050405020304" pitchFamily="18" charset="0"/>
              </a:rPr>
              <a:t>«Рабочими органами швейной машины являются: игла, двигатель ткани, </a:t>
            </a:r>
            <a:endParaRPr lang="ru-RU" sz="2400" dirty="0" smtClean="0">
              <a:latin typeface="Times New Roman" panose="02020603050405020304" pitchFamily="18" charset="0"/>
              <a:cs typeface="Times New Roman" panose="02020603050405020304" pitchFamily="18" charset="0"/>
            </a:endParaRPr>
          </a:p>
          <a:p>
            <a:pPr marL="0" indent="0">
              <a:buNone/>
            </a:pPr>
            <a:r>
              <a:rPr lang="ru-RU" sz="2400" dirty="0" smtClean="0">
                <a:latin typeface="Times New Roman" panose="02020603050405020304" pitchFamily="18" charset="0"/>
                <a:cs typeface="Times New Roman" panose="02020603050405020304" pitchFamily="18" charset="0"/>
              </a:rPr>
              <a:t>лапка</a:t>
            </a:r>
            <a:r>
              <a:rPr lang="ru-RU" sz="2400" dirty="0">
                <a:latin typeface="Times New Roman" panose="02020603050405020304" pitchFamily="18" charset="0"/>
                <a:cs typeface="Times New Roman" panose="02020603050405020304" pitchFamily="18" charset="0"/>
              </a:rPr>
              <a:t>, </a:t>
            </a:r>
            <a:r>
              <a:rPr lang="ru-RU" sz="2400" u="sng"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1</a:t>
            </a:r>
            <a:r>
              <a:rPr lang="ru-RU" sz="2400" u="sng"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 </a:t>
            </a:r>
            <a:r>
              <a:rPr lang="ru-RU" sz="2400" u="sng"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2</a:t>
            </a:r>
            <a:r>
              <a:rPr lang="ru-RU" sz="2400" u="sng"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a:t>
            </a:r>
          </a:p>
          <a:p>
            <a:pPr marL="0" indent="0">
              <a:buNone/>
            </a:pPr>
            <a:r>
              <a:rPr lang="ru-RU" sz="2400" dirty="0">
                <a:latin typeface="Times New Roman" panose="02020603050405020304" pitchFamily="18" charset="0"/>
                <a:cs typeface="Times New Roman" panose="02020603050405020304" pitchFamily="18" charset="0"/>
              </a:rPr>
              <a:t>Работу каждого рабочего органа швейной машины обеспечивает соответствующий механизм. Образование строчки обеспечивается слаженной работой всех механизмов. В их основе лежат механизмы преобразования</a:t>
            </a:r>
          </a:p>
          <a:p>
            <a:pPr marL="0" indent="0">
              <a:buNone/>
            </a:pPr>
            <a:r>
              <a:rPr lang="ru-RU" sz="2400" u="sng"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3</a:t>
            </a:r>
            <a:r>
              <a:rPr lang="ru-RU" sz="2400" u="sng"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 движения в возвратно-поступательное. Такими механизмами преобразования   являются:   кривошипно-шатунный,   эксцентриковый,</a:t>
            </a:r>
          </a:p>
          <a:p>
            <a:pPr marL="0" indent="0">
              <a:buNone/>
            </a:pPr>
            <a:r>
              <a:rPr lang="ru-RU" sz="2400" u="sng"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4</a:t>
            </a:r>
            <a:r>
              <a:rPr lang="ru-RU" sz="2400" u="sng"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a:t>
            </a:r>
          </a:p>
          <a:p>
            <a:endParaRPr lang="ru-RU" dirty="0" smtClean="0">
              <a:latin typeface="Times New Roman" panose="02020603050405020304" pitchFamily="18" charset="0"/>
              <a:cs typeface="Times New Roman" panose="02020603050405020304" pitchFamily="18" charset="0"/>
            </a:endParaRPr>
          </a:p>
          <a:p>
            <a:pPr marL="0" indent="0">
              <a:buNone/>
            </a:pPr>
            <a:r>
              <a:rPr lang="ru-RU" dirty="0" smtClean="0">
                <a:latin typeface="Times New Roman" panose="02020603050405020304" pitchFamily="18" charset="0"/>
                <a:cs typeface="Times New Roman" panose="02020603050405020304" pitchFamily="18" charset="0"/>
              </a:rPr>
              <a:t>Ответ: 1-нитепритягиватель, 2-челнок, 3-вращательного, 4-кулачковый.</a:t>
            </a:r>
          </a:p>
          <a:p>
            <a:pPr marL="0" indent="0">
              <a:buNone/>
            </a:pPr>
            <a:r>
              <a:rPr lang="ru-RU" dirty="0" smtClean="0">
                <a:latin typeface="Times New Roman" panose="02020603050405020304" pitchFamily="18" charset="0"/>
                <a:cs typeface="Times New Roman" panose="02020603050405020304" pitchFamily="18" charset="0"/>
              </a:rPr>
              <a:t>Пояснение: Вызвало затруднения, только  на 1и 2 ответили не много обучающихся.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7007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12692" y="502024"/>
            <a:ext cx="10851777" cy="6051457"/>
          </a:xfrm>
        </p:spPr>
        <p:txBody>
          <a:bodyPr/>
          <a:lstStyle/>
          <a:p>
            <a:pPr marL="0" lvl="0" indent="0">
              <a:buNone/>
            </a:pPr>
            <a:r>
              <a:rPr lang="ru-RU" b="1" dirty="0" smtClean="0">
                <a:latin typeface="Times New Roman" panose="02020603050405020304" pitchFamily="18" charset="0"/>
                <a:cs typeface="Times New Roman" panose="02020603050405020304" pitchFamily="18" charset="0"/>
              </a:rPr>
              <a:t>20.Название </a:t>
            </a:r>
            <a:r>
              <a:rPr lang="ru-RU" b="1" dirty="0">
                <a:latin typeface="Times New Roman" panose="02020603050405020304" pitchFamily="18" charset="0"/>
                <a:cs typeface="Times New Roman" panose="02020603050405020304" pitchFamily="18" charset="0"/>
              </a:rPr>
              <a:t>этой проволоки в переводе с испанского «</a:t>
            </a:r>
            <a:r>
              <a:rPr lang="ru-RU" b="1" dirty="0" err="1">
                <a:latin typeface="Times New Roman" panose="02020603050405020304" pitchFamily="18" charset="0"/>
                <a:cs typeface="Times New Roman" panose="02020603050405020304" pitchFamily="18" charset="0"/>
              </a:rPr>
              <a:t>canuto</a:t>
            </a:r>
            <a:r>
              <a:rPr lang="ru-RU" b="1" dirty="0">
                <a:latin typeface="Times New Roman" panose="02020603050405020304" pitchFamily="18" charset="0"/>
                <a:cs typeface="Times New Roman" panose="02020603050405020304" pitchFamily="18" charset="0"/>
              </a:rPr>
              <a:t>» - </a:t>
            </a:r>
            <a:r>
              <a:rPr lang="ru-RU" b="1" dirty="0" smtClean="0">
                <a:latin typeface="Times New Roman" panose="02020603050405020304" pitchFamily="18" charset="0"/>
                <a:cs typeface="Times New Roman" panose="02020603050405020304" pitchFamily="18" charset="0"/>
              </a:rPr>
              <a:t>означает «труба</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Она представляет собой тонкую металлическую нить, скрученную в тугую спираль. Проволоку протягивают через специальную заготовку с отверстиями разного диаметра, постепенно истончая и превращая в тонкую металлическую нить.</a:t>
            </a:r>
          </a:p>
          <a:p>
            <a:pPr marL="0" indent="0">
              <a:buNone/>
            </a:pPr>
            <a:r>
              <a:rPr lang="ru-RU" dirty="0">
                <a:latin typeface="Times New Roman" panose="02020603050405020304" pitchFamily="18" charset="0"/>
                <a:cs typeface="Times New Roman" panose="02020603050405020304" pitchFamily="18" charset="0"/>
              </a:rPr>
              <a:t>Как называется эта металлическая нить? Для какого вида шитья она предназначалась на Руси в XII веке? Ответ впишите в бланк ответов.</a:t>
            </a:r>
          </a:p>
          <a:p>
            <a:endParaRPr lang="ru-RU" dirty="0" smtClean="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a:p>
            <a:pPr marL="0" indent="0">
              <a:buNone/>
            </a:pPr>
            <a:r>
              <a:rPr lang="ru-RU" b="1" dirty="0" smtClean="0">
                <a:latin typeface="Times New Roman" panose="02020603050405020304" pitchFamily="18" charset="0"/>
                <a:cs typeface="Times New Roman" panose="02020603050405020304" pitchFamily="18" charset="0"/>
              </a:rPr>
              <a:t>Ответ: Канитель,  </a:t>
            </a:r>
            <a:r>
              <a:rPr lang="ru-RU" b="1" dirty="0" err="1" smtClean="0">
                <a:latin typeface="Times New Roman" panose="02020603050405020304" pitchFamily="18" charset="0"/>
                <a:cs typeface="Times New Roman" panose="02020603050405020304" pitchFamily="18" charset="0"/>
              </a:rPr>
              <a:t>золотное</a:t>
            </a:r>
            <a:r>
              <a:rPr lang="ru-RU" b="1" dirty="0" smtClean="0">
                <a:latin typeface="Times New Roman" panose="02020603050405020304" pitchFamily="18" charset="0"/>
                <a:cs typeface="Times New Roman" panose="02020603050405020304" pitchFamily="18" charset="0"/>
              </a:rPr>
              <a:t> шитье</a:t>
            </a:r>
            <a:r>
              <a:rPr lang="en-US" b="1" dirty="0" smtClean="0">
                <a:latin typeface="Times New Roman" panose="02020603050405020304" pitchFamily="18" charset="0"/>
                <a:cs typeface="Times New Roman" panose="02020603050405020304" pitchFamily="18" charset="0"/>
              </a:rPr>
              <a:t>/</a:t>
            </a:r>
            <a:r>
              <a:rPr lang="ru-RU" b="1" dirty="0" smtClean="0">
                <a:latin typeface="Times New Roman" panose="02020603050405020304" pitchFamily="18" charset="0"/>
                <a:cs typeface="Times New Roman" panose="02020603050405020304" pitchFamily="18" charset="0"/>
              </a:rPr>
              <a:t> золотое шитье</a:t>
            </a:r>
            <a:r>
              <a:rPr lang="en-US" b="1" dirty="0" smtClean="0">
                <a:latin typeface="Times New Roman" panose="02020603050405020304" pitchFamily="18" charset="0"/>
                <a:cs typeface="Times New Roman" panose="02020603050405020304" pitchFamily="18" charset="0"/>
              </a:rPr>
              <a:t>/</a:t>
            </a:r>
            <a:r>
              <a:rPr lang="ru-RU" b="1" dirty="0" smtClean="0">
                <a:latin typeface="Times New Roman" panose="02020603050405020304" pitchFamily="18" charset="0"/>
                <a:cs typeface="Times New Roman" panose="02020603050405020304" pitchFamily="18" charset="0"/>
              </a:rPr>
              <a:t>вышивка золотыми нитями</a:t>
            </a:r>
          </a:p>
          <a:p>
            <a:pPr marL="0" indent="0">
              <a:buNone/>
            </a:pPr>
            <a:endParaRPr lang="ru-RU" b="1" dirty="0">
              <a:latin typeface="Times New Roman" panose="02020603050405020304" pitchFamily="18" charset="0"/>
              <a:cs typeface="Times New Roman" panose="02020603050405020304" pitchFamily="18" charset="0"/>
            </a:endParaRPr>
          </a:p>
          <a:p>
            <a:pPr marL="0" indent="0">
              <a:buNone/>
            </a:pPr>
            <a:r>
              <a:rPr lang="ru-RU" dirty="0" smtClean="0">
                <a:latin typeface="Times New Roman" panose="02020603050405020304" pitchFamily="18" charset="0"/>
                <a:cs typeface="Times New Roman" panose="02020603050405020304" pitchFamily="18" charset="0"/>
              </a:rPr>
              <a:t>Пояснение: Большее количество обучающихся справились</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87713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30306"/>
            <a:ext cx="10515600" cy="6203576"/>
          </a:xfrm>
        </p:spPr>
        <p:txBody>
          <a:bodyPr>
            <a:normAutofit lnSpcReduction="10000"/>
          </a:bodyPr>
          <a:lstStyle/>
          <a:p>
            <a:pPr marL="0" lvl="0" indent="0">
              <a:buNone/>
            </a:pPr>
            <a:r>
              <a:rPr lang="ru-RU" sz="2400" dirty="0" smtClean="0">
                <a:latin typeface="Times New Roman" panose="02020603050405020304" pitchFamily="18" charset="0"/>
                <a:cs typeface="Times New Roman" panose="02020603050405020304" pitchFamily="18" charset="0"/>
              </a:rPr>
              <a:t>21.Л.Н</a:t>
            </a:r>
            <a:r>
              <a:rPr lang="ru-RU" sz="2400" dirty="0">
                <a:latin typeface="Times New Roman" panose="02020603050405020304" pitchFamily="18" charset="0"/>
                <a:cs typeface="Times New Roman" panose="02020603050405020304" pitchFamily="18" charset="0"/>
              </a:rPr>
              <a:t>. Толстой в своем романе «Война и мир» так описывает первый бал Наташи Ростовой: «Зеркала по лестнице отражали дам в белых, голубых, розовых платьях, с бриллиантами и жемчугами на открытых руках и шеях. Наташа смотрела в зеркала и в отражении не могла отличить себя от других. Все смешивалось в одну блестящую процессию».</a:t>
            </a:r>
          </a:p>
          <a:p>
            <a:pPr marL="0" indent="0">
              <a:buNone/>
            </a:pPr>
            <a:r>
              <a:rPr lang="ru-RU" sz="2400" dirty="0">
                <a:latin typeface="Times New Roman" panose="02020603050405020304" pitchFamily="18" charset="0"/>
                <a:cs typeface="Times New Roman" panose="02020603050405020304" pitchFamily="18" charset="0"/>
              </a:rPr>
              <a:t>В каком платье на балу могла быть Наташа Ростова – героиня романа Л.Н. Толстого?</a:t>
            </a:r>
          </a:p>
          <a:p>
            <a:endParaRPr lang="ru-RU" dirty="0" smtClean="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a:p>
            <a:endParaRPr lang="ru-RU" dirty="0" smtClean="0">
              <a:latin typeface="Times New Roman" panose="02020603050405020304" pitchFamily="18" charset="0"/>
              <a:cs typeface="Times New Roman" panose="02020603050405020304" pitchFamily="18" charset="0"/>
            </a:endParaRPr>
          </a:p>
          <a:p>
            <a:endParaRPr lang="ru-RU" dirty="0" smtClean="0">
              <a:latin typeface="Times New Roman" panose="02020603050405020304" pitchFamily="18" charset="0"/>
              <a:cs typeface="Times New Roman" panose="02020603050405020304" pitchFamily="18" charset="0"/>
            </a:endParaRPr>
          </a:p>
          <a:p>
            <a:endParaRPr lang="ru-RU" dirty="0" smtClean="0">
              <a:latin typeface="Times New Roman" panose="02020603050405020304" pitchFamily="18" charset="0"/>
              <a:cs typeface="Times New Roman" panose="02020603050405020304" pitchFamily="18" charset="0"/>
            </a:endParaRPr>
          </a:p>
          <a:p>
            <a:pPr marL="0" indent="0">
              <a:buNone/>
            </a:pPr>
            <a:r>
              <a:rPr lang="ru-RU" dirty="0" smtClean="0">
                <a:latin typeface="Times New Roman" panose="02020603050405020304" pitchFamily="18" charset="0"/>
                <a:cs typeface="Times New Roman" panose="02020603050405020304" pitchFamily="18" charset="0"/>
              </a:rPr>
              <a:t>                     а                            б                               в</a:t>
            </a:r>
            <a:endParaRPr lang="ru-RU" dirty="0">
              <a:latin typeface="Times New Roman" panose="02020603050405020304" pitchFamily="18" charset="0"/>
              <a:cs typeface="Times New Roman" panose="02020603050405020304" pitchFamily="18" charset="0"/>
            </a:endParaRPr>
          </a:p>
          <a:p>
            <a:pPr marL="0" indent="0">
              <a:buNone/>
            </a:pPr>
            <a:r>
              <a:rPr lang="ru-RU" sz="2400" b="1" dirty="0" smtClean="0">
                <a:latin typeface="Times New Roman" panose="02020603050405020304" pitchFamily="18" charset="0"/>
                <a:cs typeface="Times New Roman" panose="02020603050405020304" pitchFamily="18" charset="0"/>
              </a:rPr>
              <a:t>Ответ: Б</a:t>
            </a:r>
          </a:p>
          <a:p>
            <a:pPr marL="0" indent="0">
              <a:buNone/>
            </a:pPr>
            <a:r>
              <a:rPr lang="ru-RU" sz="2400" dirty="0" smtClean="0">
                <a:latin typeface="Times New Roman" panose="02020603050405020304" pitchFamily="18" charset="0"/>
                <a:cs typeface="Times New Roman" panose="02020603050405020304" pitchFamily="18" charset="0"/>
              </a:rPr>
              <a:t>Пояснение: Справились большее количество обучающихся.</a:t>
            </a:r>
          </a:p>
          <a:p>
            <a:pPr marL="0" indent="0">
              <a:buNone/>
            </a:pPr>
            <a:endParaRPr lang="ru-RU" dirty="0">
              <a:latin typeface="Times New Roman" panose="02020603050405020304" pitchFamily="18" charset="0"/>
              <a:cs typeface="Times New Roman" panose="02020603050405020304" pitchFamily="18" charset="0"/>
            </a:endParaRPr>
          </a:p>
        </p:txBody>
      </p:sp>
      <p:pic>
        <p:nvPicPr>
          <p:cNvPr id="4" name="Image 10"/>
          <p:cNvPicPr/>
          <p:nvPr/>
        </p:nvPicPr>
        <p:blipFill>
          <a:blip r:embed="rId2" cstate="print"/>
          <a:stretch>
            <a:fillRect/>
          </a:stretch>
        </p:blipFill>
        <p:spPr>
          <a:xfrm>
            <a:off x="2379793" y="2603967"/>
            <a:ext cx="1443990" cy="2295525"/>
          </a:xfrm>
          <a:prstGeom prst="rect">
            <a:avLst/>
          </a:prstGeom>
        </p:spPr>
      </p:pic>
      <p:pic>
        <p:nvPicPr>
          <p:cNvPr id="5" name="Image 11"/>
          <p:cNvPicPr/>
          <p:nvPr/>
        </p:nvPicPr>
        <p:blipFill>
          <a:blip r:embed="rId3" cstate="print"/>
          <a:stretch>
            <a:fillRect/>
          </a:stretch>
        </p:blipFill>
        <p:spPr>
          <a:xfrm>
            <a:off x="5120454" y="2712104"/>
            <a:ext cx="839470" cy="2133600"/>
          </a:xfrm>
          <a:prstGeom prst="rect">
            <a:avLst/>
          </a:prstGeom>
        </p:spPr>
      </p:pic>
      <p:pic>
        <p:nvPicPr>
          <p:cNvPr id="6" name="Image 12"/>
          <p:cNvPicPr/>
          <p:nvPr/>
        </p:nvPicPr>
        <p:blipFill>
          <a:blip r:embed="rId4" cstate="print"/>
          <a:stretch>
            <a:fillRect/>
          </a:stretch>
        </p:blipFill>
        <p:spPr>
          <a:xfrm>
            <a:off x="7890734" y="2801751"/>
            <a:ext cx="1532255" cy="2314575"/>
          </a:xfrm>
          <a:prstGeom prst="rect">
            <a:avLst/>
          </a:prstGeom>
        </p:spPr>
      </p:pic>
    </p:spTree>
    <p:extLst>
      <p:ext uri="{BB962C8B-B14F-4D97-AF65-F5344CB8AC3E}">
        <p14:creationId xmlns:p14="http://schemas.microsoft.com/office/powerpoint/2010/main" val="26190011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27529"/>
            <a:ext cx="10515600" cy="5549434"/>
          </a:xfrm>
        </p:spPr>
        <p:txBody>
          <a:bodyPr/>
          <a:lstStyle/>
          <a:p>
            <a:pPr marL="0" lvl="0" indent="0">
              <a:buNone/>
            </a:pPr>
            <a:r>
              <a:rPr lang="ru-RU" b="1" dirty="0" smtClean="0">
                <a:latin typeface="Times New Roman" panose="02020603050405020304" pitchFamily="18" charset="0"/>
                <a:cs typeface="Times New Roman" panose="02020603050405020304" pitchFamily="18" charset="0"/>
              </a:rPr>
              <a:t>22.Стиль </a:t>
            </a:r>
            <a:r>
              <a:rPr lang="ru-RU" b="1" dirty="0">
                <a:latin typeface="Times New Roman" panose="02020603050405020304" pitchFamily="18" charset="0"/>
                <a:cs typeface="Times New Roman" panose="02020603050405020304" pitchFamily="18" charset="0"/>
              </a:rPr>
              <a:t>в архитектуре и костюме, отразивший идеализирование Античности, ставивший её как непревзойденный образец и канон</a:t>
            </a:r>
          </a:p>
          <a:p>
            <a:pPr marL="0" indent="0">
              <a:buNone/>
            </a:pPr>
            <a:r>
              <a:rPr lang="ru-RU" dirty="0">
                <a:latin typeface="Times New Roman" panose="02020603050405020304" pitchFamily="18" charset="0"/>
                <a:cs typeface="Times New Roman" panose="02020603050405020304" pitchFamily="18" charset="0"/>
              </a:rPr>
              <a:t>а – классицизм </a:t>
            </a:r>
            <a:endParaRPr lang="ru-RU" dirty="0" smtClean="0">
              <a:latin typeface="Times New Roman" panose="02020603050405020304" pitchFamily="18" charset="0"/>
              <a:cs typeface="Times New Roman" panose="02020603050405020304" pitchFamily="18" charset="0"/>
            </a:endParaRPr>
          </a:p>
          <a:p>
            <a:pPr marL="0" indent="0">
              <a:buNone/>
            </a:pPr>
            <a:r>
              <a:rPr lang="ru-RU" dirty="0" smtClean="0">
                <a:latin typeface="Times New Roman" panose="02020603050405020304" pitchFamily="18" charset="0"/>
                <a:cs typeface="Times New Roman" panose="02020603050405020304" pitchFamily="18" charset="0"/>
              </a:rPr>
              <a:t>б </a:t>
            </a:r>
            <a:r>
              <a:rPr lang="ru-RU" dirty="0">
                <a:latin typeface="Times New Roman" panose="02020603050405020304" pitchFamily="18" charset="0"/>
                <a:cs typeface="Times New Roman" panose="02020603050405020304" pitchFamily="18" charset="0"/>
              </a:rPr>
              <a:t>– формализм </a:t>
            </a:r>
            <a:endParaRPr lang="ru-RU" dirty="0" smtClean="0">
              <a:latin typeface="Times New Roman" panose="02020603050405020304" pitchFamily="18" charset="0"/>
              <a:cs typeface="Times New Roman" panose="02020603050405020304" pitchFamily="18" charset="0"/>
            </a:endParaRPr>
          </a:p>
          <a:p>
            <a:pPr marL="0" indent="0">
              <a:buNone/>
            </a:pPr>
            <a:r>
              <a:rPr lang="ru-RU" dirty="0" smtClean="0">
                <a:latin typeface="Times New Roman" panose="02020603050405020304" pitchFamily="18" charset="0"/>
                <a:cs typeface="Times New Roman" panose="02020603050405020304" pitchFamily="18" charset="0"/>
              </a:rPr>
              <a:t>в </a:t>
            </a:r>
            <a:r>
              <a:rPr lang="ru-RU" dirty="0">
                <a:latin typeface="Times New Roman" panose="02020603050405020304" pitchFamily="18" charset="0"/>
                <a:cs typeface="Times New Roman" panose="02020603050405020304" pitchFamily="18" charset="0"/>
              </a:rPr>
              <a:t>– кубизм</a:t>
            </a:r>
          </a:p>
          <a:p>
            <a:pPr marL="0" indent="0">
              <a:buNone/>
            </a:pPr>
            <a:r>
              <a:rPr lang="ru-RU" dirty="0">
                <a:latin typeface="Times New Roman" panose="02020603050405020304" pitchFamily="18" charset="0"/>
                <a:cs typeface="Times New Roman" panose="02020603050405020304" pitchFamily="18" charset="0"/>
              </a:rPr>
              <a:t>г – импрессионизм</a:t>
            </a:r>
          </a:p>
          <a:p>
            <a:endParaRPr lang="ru-RU" dirty="0" smtClean="0">
              <a:latin typeface="Times New Roman" panose="02020603050405020304" pitchFamily="18" charset="0"/>
              <a:cs typeface="Times New Roman" panose="02020603050405020304" pitchFamily="18" charset="0"/>
            </a:endParaRPr>
          </a:p>
          <a:p>
            <a:pPr marL="0" indent="0">
              <a:buNone/>
            </a:pPr>
            <a:r>
              <a:rPr lang="ru-RU" b="1" dirty="0" smtClean="0">
                <a:latin typeface="Times New Roman" panose="02020603050405020304" pitchFamily="18" charset="0"/>
                <a:cs typeface="Times New Roman" panose="02020603050405020304" pitchFamily="18" charset="0"/>
              </a:rPr>
              <a:t>Ответ: А</a:t>
            </a:r>
          </a:p>
          <a:p>
            <a:pPr marL="0" indent="0">
              <a:buNone/>
            </a:pPr>
            <a:endParaRPr lang="ru-RU" b="1" dirty="0" smtClean="0">
              <a:latin typeface="Times New Roman" panose="02020603050405020304" pitchFamily="18" charset="0"/>
              <a:cs typeface="Times New Roman" panose="02020603050405020304" pitchFamily="18" charset="0"/>
            </a:endParaRPr>
          </a:p>
          <a:p>
            <a:pPr marL="0" indent="0">
              <a:buNone/>
            </a:pPr>
            <a:r>
              <a:rPr lang="ru-RU" dirty="0" smtClean="0">
                <a:latin typeface="Times New Roman" panose="02020603050405020304" pitchFamily="18" charset="0"/>
                <a:cs typeface="Times New Roman" panose="02020603050405020304" pitchFamily="18" charset="0"/>
              </a:rPr>
              <a:t>Пояснение: Справились все.</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07051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87188" y="194049"/>
            <a:ext cx="10515600" cy="6395010"/>
          </a:xfrm>
        </p:spPr>
        <p:txBody>
          <a:bodyPr>
            <a:normAutofit lnSpcReduction="10000"/>
          </a:bodyPr>
          <a:lstStyle/>
          <a:p>
            <a:pPr marL="0" indent="0" algn="ctr">
              <a:buNone/>
            </a:pPr>
            <a:r>
              <a:rPr lang="ru-RU" b="1" dirty="0" smtClean="0">
                <a:latin typeface="Times New Roman" panose="02020603050405020304" pitchFamily="18" charset="0"/>
                <a:cs typeface="Times New Roman" panose="02020603050405020304" pitchFamily="18" charset="0"/>
              </a:rPr>
              <a:t>Общая часть</a:t>
            </a:r>
          </a:p>
          <a:p>
            <a:pPr marL="0" indent="0">
              <a:buNone/>
            </a:pPr>
            <a:r>
              <a:rPr lang="ru-RU" sz="2000" b="1" dirty="0" smtClean="0">
                <a:latin typeface="Times New Roman" panose="02020603050405020304" pitchFamily="18" charset="0"/>
                <a:cs typeface="Times New Roman" panose="02020603050405020304" pitchFamily="18" charset="0"/>
              </a:rPr>
              <a:t>1.	Как называется специальный документ, разработанный заказчиком и утверждённый исполнителем, в котором изложены требования, параметры и основные эксплуатационные характеристики проекта, объекта или системы?</a:t>
            </a:r>
          </a:p>
          <a:p>
            <a:pPr marL="0" indent="0">
              <a:buNone/>
            </a:pPr>
            <a:r>
              <a:rPr lang="ru-RU" sz="2000" dirty="0" smtClean="0">
                <a:latin typeface="Times New Roman" panose="02020603050405020304" pitchFamily="18" charset="0"/>
                <a:cs typeface="Times New Roman" panose="02020603050405020304" pitchFamily="18" charset="0"/>
              </a:rPr>
              <a:t>а – техпроцесс </a:t>
            </a:r>
          </a:p>
          <a:p>
            <a:pPr marL="0" indent="0">
              <a:buNone/>
            </a:pPr>
            <a:r>
              <a:rPr lang="ru-RU" sz="2000" dirty="0" smtClean="0">
                <a:latin typeface="Times New Roman" panose="02020603050405020304" pitchFamily="18" charset="0"/>
                <a:cs typeface="Times New Roman" panose="02020603050405020304" pitchFamily="18" charset="0"/>
              </a:rPr>
              <a:t>б – </a:t>
            </a:r>
            <a:r>
              <a:rPr lang="ru-RU" sz="2000" dirty="0" err="1" smtClean="0">
                <a:latin typeface="Times New Roman" panose="02020603050405020304" pitchFamily="18" charset="0"/>
                <a:cs typeface="Times New Roman" panose="02020603050405020304" pitchFamily="18" charset="0"/>
              </a:rPr>
              <a:t>техоперация</a:t>
            </a:r>
            <a:r>
              <a:rPr lang="ru-RU" sz="2000" dirty="0" smtClean="0">
                <a:latin typeface="Times New Roman" panose="02020603050405020304" pitchFamily="18" charset="0"/>
                <a:cs typeface="Times New Roman" panose="02020603050405020304" pitchFamily="18" charset="0"/>
              </a:rPr>
              <a:t> </a:t>
            </a:r>
          </a:p>
          <a:p>
            <a:pPr marL="0" indent="0">
              <a:buNone/>
            </a:pPr>
            <a:r>
              <a:rPr lang="ru-RU" sz="2000" dirty="0" smtClean="0">
                <a:latin typeface="Times New Roman" panose="02020603050405020304" pitchFamily="18" charset="0"/>
                <a:cs typeface="Times New Roman" panose="02020603050405020304" pitchFamily="18" charset="0"/>
              </a:rPr>
              <a:t>в – </a:t>
            </a:r>
            <a:r>
              <a:rPr lang="ru-RU" sz="2000" dirty="0" err="1" smtClean="0">
                <a:latin typeface="Times New Roman" panose="02020603050405020304" pitchFamily="18" charset="0"/>
                <a:cs typeface="Times New Roman" panose="02020603050405020304" pitchFamily="18" charset="0"/>
              </a:rPr>
              <a:t>техзадание</a:t>
            </a:r>
            <a:r>
              <a:rPr lang="ru-RU" sz="2000" dirty="0" smtClean="0">
                <a:latin typeface="Times New Roman" panose="02020603050405020304" pitchFamily="18" charset="0"/>
                <a:cs typeface="Times New Roman" panose="02020603050405020304" pitchFamily="18" charset="0"/>
              </a:rPr>
              <a:t> </a:t>
            </a:r>
          </a:p>
          <a:p>
            <a:pPr marL="0" indent="0">
              <a:buNone/>
            </a:pPr>
            <a:r>
              <a:rPr lang="ru-RU" sz="2000" dirty="0" smtClean="0">
                <a:latin typeface="Times New Roman" panose="02020603050405020304" pitchFamily="18" charset="0"/>
                <a:cs typeface="Times New Roman" panose="02020603050405020304" pitchFamily="18" charset="0"/>
              </a:rPr>
              <a:t>г – </a:t>
            </a:r>
            <a:r>
              <a:rPr lang="ru-RU" sz="2000" dirty="0" err="1" smtClean="0">
                <a:latin typeface="Times New Roman" panose="02020603050405020304" pitchFamily="18" charset="0"/>
                <a:cs typeface="Times New Roman" panose="02020603050405020304" pitchFamily="18" charset="0"/>
              </a:rPr>
              <a:t>техкарта</a:t>
            </a:r>
            <a:endParaRPr lang="ru-RU" sz="2000" dirty="0" smtClean="0">
              <a:latin typeface="Times New Roman" panose="02020603050405020304" pitchFamily="18" charset="0"/>
              <a:cs typeface="Times New Roman" panose="02020603050405020304" pitchFamily="18" charset="0"/>
            </a:endParaRPr>
          </a:p>
          <a:p>
            <a:pPr marL="0" indent="0">
              <a:buNone/>
            </a:pPr>
            <a:r>
              <a:rPr lang="ru-RU" sz="2000" b="1" dirty="0" smtClean="0">
                <a:latin typeface="Times New Roman" panose="02020603050405020304" pitchFamily="18" charset="0"/>
                <a:cs typeface="Times New Roman" panose="02020603050405020304" pitchFamily="18" charset="0"/>
              </a:rPr>
              <a:t>Ответ: В</a:t>
            </a:r>
          </a:p>
          <a:p>
            <a:pPr marL="0" indent="0">
              <a:buNone/>
            </a:pPr>
            <a:r>
              <a:rPr lang="ru-RU" sz="2000" dirty="0" smtClean="0">
                <a:latin typeface="Times New Roman" panose="02020603050405020304" pitchFamily="18" charset="0"/>
                <a:cs typeface="Times New Roman" panose="02020603050405020304" pitchFamily="18" charset="0"/>
              </a:rPr>
              <a:t>Пояснение: С данным вопросом справились большинство обучающихся</a:t>
            </a:r>
          </a:p>
          <a:p>
            <a:pPr marL="0" lvl="0" indent="0">
              <a:buNone/>
            </a:pPr>
            <a:r>
              <a:rPr lang="ru-RU" sz="2000" dirty="0" smtClean="0">
                <a:latin typeface="Times New Roman" panose="02020603050405020304" pitchFamily="18" charset="0"/>
                <a:cs typeface="Times New Roman" panose="02020603050405020304" pitchFamily="18" charset="0"/>
              </a:rPr>
              <a:t>2.</a:t>
            </a:r>
            <a:r>
              <a:rPr lang="ru-RU" sz="2000" b="1" dirty="0" smtClean="0">
                <a:latin typeface="Times New Roman" panose="02020603050405020304" pitchFamily="18" charset="0"/>
                <a:cs typeface="Times New Roman" panose="02020603050405020304" pitchFamily="18" charset="0"/>
              </a:rPr>
              <a:t>Жизненный цикл товара – это: </a:t>
            </a:r>
          </a:p>
          <a:p>
            <a:pPr marL="0" lvl="0" indent="0">
              <a:buNone/>
            </a:pPr>
            <a:r>
              <a:rPr lang="ru-RU" sz="2000" dirty="0" smtClean="0">
                <a:latin typeface="Times New Roman" panose="02020603050405020304" pitchFamily="18" charset="0"/>
                <a:cs typeface="Times New Roman" panose="02020603050405020304" pitchFamily="18" charset="0"/>
              </a:rPr>
              <a:t>а – кругооборот товара</a:t>
            </a:r>
          </a:p>
          <a:p>
            <a:pPr marL="0" indent="0">
              <a:buNone/>
            </a:pPr>
            <a:r>
              <a:rPr lang="ru-RU" sz="2000" dirty="0" smtClean="0">
                <a:latin typeface="Times New Roman" panose="02020603050405020304" pitchFamily="18" charset="0"/>
                <a:cs typeface="Times New Roman" panose="02020603050405020304" pitchFamily="18" charset="0"/>
              </a:rPr>
              <a:t>б – время годности товара</a:t>
            </a:r>
          </a:p>
          <a:p>
            <a:pPr marL="0" indent="0">
              <a:buNone/>
            </a:pPr>
            <a:r>
              <a:rPr lang="ru-RU" sz="2000" dirty="0" smtClean="0">
                <a:latin typeface="Times New Roman" panose="02020603050405020304" pitchFamily="18" charset="0"/>
                <a:cs typeface="Times New Roman" panose="02020603050405020304" pitchFamily="18" charset="0"/>
              </a:rPr>
              <a:t>в – время выхода товара на рынок и до его ухода с рынка </a:t>
            </a:r>
          </a:p>
          <a:p>
            <a:pPr marL="0" indent="0">
              <a:buNone/>
            </a:pPr>
            <a:r>
              <a:rPr lang="ru-RU" sz="2000" dirty="0" smtClean="0">
                <a:latin typeface="Times New Roman" panose="02020603050405020304" pitchFamily="18" charset="0"/>
                <a:cs typeface="Times New Roman" panose="02020603050405020304" pitchFamily="18" charset="0"/>
              </a:rPr>
              <a:t>г – правильного ответа нет</a:t>
            </a:r>
          </a:p>
          <a:p>
            <a:pPr marL="0" indent="0">
              <a:buNone/>
            </a:pPr>
            <a:r>
              <a:rPr lang="ru-RU" sz="2000" b="1" dirty="0" smtClean="0">
                <a:latin typeface="Times New Roman" panose="02020603050405020304" pitchFamily="18" charset="0"/>
                <a:cs typeface="Times New Roman" panose="02020603050405020304" pitchFamily="18" charset="0"/>
              </a:rPr>
              <a:t>Ответ: В</a:t>
            </a:r>
          </a:p>
          <a:p>
            <a:pPr marL="0" indent="0">
              <a:buNone/>
            </a:pPr>
            <a:r>
              <a:rPr lang="ru-RU" sz="2000" dirty="0" smtClean="0">
                <a:latin typeface="Times New Roman" panose="02020603050405020304" pitchFamily="18" charset="0"/>
                <a:cs typeface="Times New Roman" panose="02020603050405020304" pitchFamily="18" charset="0"/>
              </a:rPr>
              <a:t>Пояснение: С вопросом  справилось большее количество обучающихся.</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20109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73740"/>
            <a:ext cx="11049000" cy="6113931"/>
          </a:xfrm>
        </p:spPr>
        <p:txBody>
          <a:bodyPr>
            <a:normAutofit fontScale="85000" lnSpcReduction="10000"/>
          </a:bodyPr>
          <a:lstStyle/>
          <a:p>
            <a:pPr marL="0" lvl="0" indent="0">
              <a:buNone/>
            </a:pPr>
            <a:r>
              <a:rPr lang="ru-RU" b="1" dirty="0" smtClean="0">
                <a:latin typeface="Times New Roman" panose="02020603050405020304" pitchFamily="18" charset="0"/>
                <a:cs typeface="Times New Roman" panose="02020603050405020304" pitchFamily="18" charset="0"/>
              </a:rPr>
              <a:t>23.Выберите </a:t>
            </a:r>
            <a:r>
              <a:rPr lang="ru-RU" b="1" dirty="0">
                <a:latin typeface="Times New Roman" panose="02020603050405020304" pitchFamily="18" charset="0"/>
                <a:cs typeface="Times New Roman" panose="02020603050405020304" pitchFamily="18" charset="0"/>
              </a:rPr>
              <a:t>правильный ответ.</a:t>
            </a:r>
          </a:p>
          <a:p>
            <a:endParaRPr lang="ru-RU" dirty="0" smtClean="0"/>
          </a:p>
          <a:p>
            <a:endParaRPr lang="ru-RU" dirty="0"/>
          </a:p>
          <a:p>
            <a:endParaRPr lang="ru-RU" dirty="0" smtClean="0"/>
          </a:p>
          <a:p>
            <a:endParaRPr lang="ru-RU" dirty="0"/>
          </a:p>
          <a:p>
            <a:pPr marL="0" indent="0">
              <a:buNone/>
            </a:pPr>
            <a:endParaRPr lang="ru-RU" sz="2600" dirty="0" smtClean="0">
              <a:latin typeface="Times New Roman" panose="02020603050405020304" pitchFamily="18" charset="0"/>
              <a:cs typeface="Times New Roman" panose="02020603050405020304" pitchFamily="18" charset="0"/>
            </a:endParaRPr>
          </a:p>
          <a:p>
            <a:pPr marL="0" indent="0">
              <a:buNone/>
            </a:pPr>
            <a:r>
              <a:rPr lang="ru-RU" sz="2600" dirty="0" smtClean="0">
                <a:latin typeface="Times New Roman" panose="02020603050405020304" pitchFamily="18" charset="0"/>
                <a:cs typeface="Times New Roman" panose="02020603050405020304" pitchFamily="18" charset="0"/>
              </a:rPr>
              <a:t>Творчество </a:t>
            </a:r>
            <a:r>
              <a:rPr lang="ru-RU" sz="2600" dirty="0">
                <a:latin typeface="Times New Roman" panose="02020603050405020304" pitchFamily="18" charset="0"/>
                <a:cs typeface="Times New Roman" panose="02020603050405020304" pitchFamily="18" charset="0"/>
              </a:rPr>
              <a:t>Василия Кандинского, мастера русского авангарда, во многом сформировавшего окружающую нас действительность, стало источником вдохновения для коллекции «Истерия искусства» (2023 г.) Назовите автора коллекции</a:t>
            </a:r>
            <a:r>
              <a:rPr lang="ru-RU" sz="2600" dirty="0" smtClean="0">
                <a:latin typeface="Times New Roman" panose="02020603050405020304" pitchFamily="18" charset="0"/>
                <a:cs typeface="Times New Roman" panose="02020603050405020304" pitchFamily="18" charset="0"/>
              </a:rPr>
              <a:t>.</a:t>
            </a:r>
          </a:p>
          <a:p>
            <a:pPr marL="627063" indent="0">
              <a:buNone/>
            </a:pPr>
            <a:r>
              <a:rPr lang="ru-RU" sz="2600" dirty="0" smtClean="0">
                <a:latin typeface="Times New Roman" panose="02020603050405020304" pitchFamily="18" charset="0"/>
                <a:cs typeface="Times New Roman" panose="02020603050405020304" pitchFamily="18" charset="0"/>
              </a:rPr>
              <a:t/>
            </a:r>
            <a:br>
              <a:rPr lang="ru-RU" sz="2600" dirty="0" smtClean="0">
                <a:latin typeface="Times New Roman" panose="02020603050405020304" pitchFamily="18" charset="0"/>
                <a:cs typeface="Times New Roman" panose="02020603050405020304" pitchFamily="18" charset="0"/>
              </a:rPr>
            </a:br>
            <a:r>
              <a:rPr lang="ru-RU" sz="2600" dirty="0" smtClean="0">
                <a:latin typeface="Times New Roman" panose="02020603050405020304" pitchFamily="18" charset="0"/>
                <a:cs typeface="Times New Roman" panose="02020603050405020304" pitchFamily="18" charset="0"/>
              </a:rPr>
              <a:t> а – Татьяна Парфёнова </a:t>
            </a:r>
          </a:p>
          <a:p>
            <a:pPr marL="0" indent="717550">
              <a:buNone/>
            </a:pPr>
            <a:r>
              <a:rPr lang="ru-RU" sz="2600" dirty="0" smtClean="0">
                <a:latin typeface="Times New Roman" panose="02020603050405020304" pitchFamily="18" charset="0"/>
                <a:cs typeface="Times New Roman" panose="02020603050405020304" pitchFamily="18" charset="0"/>
              </a:rPr>
              <a:t>б</a:t>
            </a:r>
            <a:r>
              <a:rPr lang="ru-RU" sz="2600" dirty="0">
                <a:latin typeface="Times New Roman" panose="02020603050405020304" pitchFamily="18" charset="0"/>
                <a:cs typeface="Times New Roman" panose="02020603050405020304" pitchFamily="18" charset="0"/>
              </a:rPr>
              <a:t>. – Ульяна Сергиенко </a:t>
            </a:r>
            <a:endParaRPr lang="ru-RU" sz="2600" dirty="0" smtClean="0">
              <a:latin typeface="Times New Roman" panose="02020603050405020304" pitchFamily="18" charset="0"/>
              <a:cs typeface="Times New Roman" panose="02020603050405020304" pitchFamily="18" charset="0"/>
            </a:endParaRPr>
          </a:p>
          <a:p>
            <a:pPr marL="0" indent="717550">
              <a:buNone/>
            </a:pPr>
            <a:r>
              <a:rPr lang="ru-RU" sz="2600" dirty="0" smtClean="0">
                <a:latin typeface="Times New Roman" panose="02020603050405020304" pitchFamily="18" charset="0"/>
                <a:cs typeface="Times New Roman" panose="02020603050405020304" pitchFamily="18" charset="0"/>
              </a:rPr>
              <a:t>в </a:t>
            </a:r>
            <a:r>
              <a:rPr lang="ru-RU" sz="2600" dirty="0">
                <a:latin typeface="Times New Roman" panose="02020603050405020304" pitchFamily="18" charset="0"/>
                <a:cs typeface="Times New Roman" panose="02020603050405020304" pitchFamily="18" charset="0"/>
              </a:rPr>
              <a:t>– Кира </a:t>
            </a:r>
            <a:r>
              <a:rPr lang="ru-RU" sz="2600" dirty="0" err="1">
                <a:latin typeface="Times New Roman" panose="02020603050405020304" pitchFamily="18" charset="0"/>
                <a:cs typeface="Times New Roman" panose="02020603050405020304" pitchFamily="18" charset="0"/>
              </a:rPr>
              <a:t>Пластинина</a:t>
            </a:r>
            <a:endParaRPr lang="ru-RU" sz="2600" dirty="0">
              <a:latin typeface="Times New Roman" panose="02020603050405020304" pitchFamily="18" charset="0"/>
              <a:cs typeface="Times New Roman" panose="02020603050405020304" pitchFamily="18" charset="0"/>
            </a:endParaRPr>
          </a:p>
          <a:p>
            <a:pPr marL="0" indent="717550">
              <a:buNone/>
            </a:pPr>
            <a:r>
              <a:rPr lang="ru-RU" sz="2600" dirty="0">
                <a:latin typeface="Times New Roman" panose="02020603050405020304" pitchFamily="18" charset="0"/>
                <a:cs typeface="Times New Roman" panose="02020603050405020304" pitchFamily="18" charset="0"/>
              </a:rPr>
              <a:t>г – Валентин Юдашкин</a:t>
            </a:r>
          </a:p>
          <a:p>
            <a:pPr marL="0" indent="0">
              <a:buNone/>
            </a:pPr>
            <a:r>
              <a:rPr lang="ru-RU" b="1" dirty="0" smtClean="0">
                <a:latin typeface="Times New Roman" panose="02020603050405020304" pitchFamily="18" charset="0"/>
                <a:cs typeface="Times New Roman" panose="02020603050405020304" pitchFamily="18" charset="0"/>
              </a:rPr>
              <a:t>Ответ: А</a:t>
            </a:r>
          </a:p>
          <a:p>
            <a:pPr marL="0" indent="0">
              <a:buNone/>
            </a:pPr>
            <a:r>
              <a:rPr lang="ru-RU" dirty="0" smtClean="0">
                <a:latin typeface="Times New Roman" panose="02020603050405020304" pitchFamily="18" charset="0"/>
                <a:cs typeface="Times New Roman" panose="02020603050405020304" pitchFamily="18" charset="0"/>
              </a:rPr>
              <a:t>Пояснение: Ответили не большое количество обучающихся</a:t>
            </a:r>
          </a:p>
          <a:p>
            <a:endParaRPr lang="ru-RU" dirty="0"/>
          </a:p>
        </p:txBody>
      </p:sp>
      <p:pic>
        <p:nvPicPr>
          <p:cNvPr id="4" name="Image 13"/>
          <p:cNvPicPr/>
          <p:nvPr/>
        </p:nvPicPr>
        <p:blipFill>
          <a:blip r:embed="rId2" cstate="print"/>
          <a:stretch>
            <a:fillRect/>
          </a:stretch>
        </p:blipFill>
        <p:spPr>
          <a:xfrm>
            <a:off x="3119717" y="910477"/>
            <a:ext cx="4753311" cy="2155452"/>
          </a:xfrm>
          <a:prstGeom prst="rect">
            <a:avLst/>
          </a:prstGeom>
        </p:spPr>
      </p:pic>
    </p:spTree>
    <p:extLst>
      <p:ext uri="{BB962C8B-B14F-4D97-AF65-F5344CB8AC3E}">
        <p14:creationId xmlns:p14="http://schemas.microsoft.com/office/powerpoint/2010/main" val="40517539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66164"/>
            <a:ext cx="10515600" cy="6113929"/>
          </a:xfrm>
        </p:spPr>
        <p:txBody>
          <a:bodyPr>
            <a:normAutofit lnSpcReduction="10000"/>
          </a:bodyPr>
          <a:lstStyle/>
          <a:p>
            <a:pPr marL="0" lvl="0" indent="0">
              <a:buNone/>
            </a:pPr>
            <a:r>
              <a:rPr lang="ru-RU" b="1" dirty="0" smtClean="0">
                <a:latin typeface="Times New Roman" panose="02020603050405020304" pitchFamily="18" charset="0"/>
                <a:cs typeface="Times New Roman" panose="02020603050405020304" pitchFamily="18" charset="0"/>
              </a:rPr>
              <a:t>24.Изделие</a:t>
            </a:r>
            <a:r>
              <a:rPr lang="ru-RU" b="1" dirty="0">
                <a:latin typeface="Times New Roman" panose="02020603050405020304" pitchFamily="18" charset="0"/>
                <a:cs typeface="Times New Roman" panose="02020603050405020304" pitchFamily="18" charset="0"/>
              </a:rPr>
              <a:t>, состоящее из трёх слоёв: верхний – декоративный, средний – прокладка (синтепон, ватин), нижний – подкладка. </a:t>
            </a:r>
            <a:r>
              <a:rPr lang="ru-RU" dirty="0">
                <a:latin typeface="Times New Roman" panose="02020603050405020304" pitchFamily="18" charset="0"/>
                <a:cs typeface="Times New Roman" panose="02020603050405020304" pitchFamily="18" charset="0"/>
              </a:rPr>
              <a:t>Обязательным условием является то, что все три слоя должны быть простёганы. По качеству стёжки определяется уровень исполнителя, по верхней декоративной части – художественный уровень. Основа – блок, в который часто вкладывается символический смысл. Блоки собирают в панели, затем из панелей собирается изделие.</a:t>
            </a:r>
          </a:p>
          <a:p>
            <a:pPr marL="0" indent="0">
              <a:buNone/>
            </a:pPr>
            <a:r>
              <a:rPr lang="ru-RU" dirty="0">
                <a:latin typeface="Times New Roman" panose="02020603050405020304" pitchFamily="18" charset="0"/>
                <a:cs typeface="Times New Roman" panose="02020603050405020304" pitchFamily="18" charset="0"/>
              </a:rPr>
              <a:t>а – аппликация </a:t>
            </a:r>
            <a:endParaRPr lang="ru-RU" dirty="0" smtClean="0">
              <a:latin typeface="Times New Roman" panose="02020603050405020304" pitchFamily="18" charset="0"/>
              <a:cs typeface="Times New Roman" panose="02020603050405020304" pitchFamily="18" charset="0"/>
            </a:endParaRPr>
          </a:p>
          <a:p>
            <a:pPr marL="0" indent="0">
              <a:buNone/>
            </a:pPr>
            <a:r>
              <a:rPr lang="ru-RU" dirty="0" smtClean="0">
                <a:latin typeface="Times New Roman" panose="02020603050405020304" pitchFamily="18" charset="0"/>
                <a:cs typeface="Times New Roman" panose="02020603050405020304" pitchFamily="18" charset="0"/>
              </a:rPr>
              <a:t>б </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квилт</a:t>
            </a:r>
            <a:endParaRPr lang="ru-RU" dirty="0">
              <a:latin typeface="Times New Roman" panose="02020603050405020304" pitchFamily="18" charset="0"/>
              <a:cs typeface="Times New Roman" panose="02020603050405020304" pitchFamily="18" charset="0"/>
            </a:endParaRPr>
          </a:p>
          <a:p>
            <a:pPr marL="0" indent="0">
              <a:buNone/>
            </a:pPr>
            <a:r>
              <a:rPr lang="ru-RU" dirty="0">
                <a:latin typeface="Times New Roman" panose="02020603050405020304" pitchFamily="18" charset="0"/>
                <a:cs typeface="Times New Roman" panose="02020603050405020304" pitchFamily="18" charset="0"/>
              </a:rPr>
              <a:t>в – </a:t>
            </a:r>
            <a:r>
              <a:rPr lang="ru-RU" dirty="0" err="1">
                <a:latin typeface="Times New Roman" panose="02020603050405020304" pitchFamily="18" charset="0"/>
                <a:cs typeface="Times New Roman" panose="02020603050405020304" pitchFamily="18" charset="0"/>
              </a:rPr>
              <a:t>кинусайга</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marL="0" indent="0">
              <a:buNone/>
            </a:pPr>
            <a:r>
              <a:rPr lang="ru-RU" dirty="0" smtClean="0">
                <a:latin typeface="Times New Roman" panose="02020603050405020304" pitchFamily="18" charset="0"/>
                <a:cs typeface="Times New Roman" panose="02020603050405020304" pitchFamily="18" charset="0"/>
              </a:rPr>
              <a:t>г </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пэчворк</a:t>
            </a:r>
            <a:endParaRPr lang="ru-RU" dirty="0" smtClean="0">
              <a:latin typeface="Times New Roman" panose="02020603050405020304" pitchFamily="18"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a:p>
            <a:pPr marL="0" indent="0">
              <a:buNone/>
            </a:pPr>
            <a:r>
              <a:rPr lang="ru-RU" b="1" dirty="0" smtClean="0">
                <a:latin typeface="Times New Roman" panose="02020603050405020304" pitchFamily="18" charset="0"/>
                <a:cs typeface="Times New Roman" panose="02020603050405020304" pitchFamily="18" charset="0"/>
              </a:rPr>
              <a:t>Ответ: Б</a:t>
            </a:r>
          </a:p>
          <a:p>
            <a:pPr marL="0" indent="0">
              <a:buNone/>
            </a:pPr>
            <a:r>
              <a:rPr lang="ru-RU" dirty="0" smtClean="0">
                <a:latin typeface="Times New Roman" panose="02020603050405020304" pitchFamily="18" charset="0"/>
                <a:cs typeface="Times New Roman" panose="02020603050405020304" pitchFamily="18" charset="0"/>
              </a:rPr>
              <a:t>Пояснение: Ответили не большое количество обучающихся.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70727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84412" y="430306"/>
            <a:ext cx="10515600" cy="6051457"/>
          </a:xfrm>
        </p:spPr>
        <p:txBody>
          <a:bodyPr/>
          <a:lstStyle/>
          <a:p>
            <a:pPr marL="0" lvl="0" indent="0">
              <a:buNone/>
            </a:pPr>
            <a:r>
              <a:rPr lang="ru-RU" b="1" dirty="0" smtClean="0">
                <a:latin typeface="Times New Roman" panose="02020603050405020304" pitchFamily="18" charset="0"/>
                <a:cs typeface="Times New Roman" panose="02020603050405020304" pitchFamily="18" charset="0"/>
              </a:rPr>
              <a:t>25.Верно </a:t>
            </a:r>
            <a:r>
              <a:rPr lang="ru-RU" b="1" dirty="0">
                <a:latin typeface="Times New Roman" panose="02020603050405020304" pitchFamily="18" charset="0"/>
                <a:cs typeface="Times New Roman" panose="02020603050405020304" pitchFamily="18" charset="0"/>
              </a:rPr>
              <a:t>ли высказывания.</a:t>
            </a:r>
          </a:p>
          <a:p>
            <a:pPr marL="0" indent="0">
              <a:buNone/>
            </a:pPr>
            <a:r>
              <a:rPr lang="ru-RU" dirty="0">
                <a:latin typeface="Times New Roman" panose="02020603050405020304" pitchFamily="18" charset="0"/>
                <a:cs typeface="Times New Roman" panose="02020603050405020304" pitchFamily="18" charset="0"/>
              </a:rPr>
              <a:t>Ришелье – это ажурная вышивка, в которой края (контуры) рисунка обмётываются петельным швом, просветы заполняются связующими </a:t>
            </a:r>
            <a:r>
              <a:rPr lang="ru-RU" dirty="0" err="1">
                <a:latin typeface="Times New Roman" panose="02020603050405020304" pitchFamily="18" charset="0"/>
                <a:cs typeface="Times New Roman" panose="02020603050405020304" pitchFamily="18" charset="0"/>
              </a:rPr>
              <a:t>бридами</a:t>
            </a:r>
            <a:r>
              <a:rPr lang="ru-RU" dirty="0">
                <a:latin typeface="Times New Roman" panose="02020603050405020304" pitchFamily="18" charset="0"/>
                <a:cs typeface="Times New Roman" panose="02020603050405020304" pitchFamily="18" charset="0"/>
              </a:rPr>
              <a:t>. Фон ткани вырезается.</a:t>
            </a:r>
          </a:p>
          <a:p>
            <a:endParaRPr lang="ru-RU" dirty="0" smtClean="0"/>
          </a:p>
          <a:p>
            <a:endParaRPr lang="ru-RU" dirty="0"/>
          </a:p>
          <a:p>
            <a:pPr marL="0" indent="0">
              <a:buNone/>
            </a:pPr>
            <a:r>
              <a:rPr lang="ru-RU" b="1" dirty="0" smtClean="0">
                <a:latin typeface="Times New Roman" panose="02020603050405020304" pitchFamily="18" charset="0"/>
                <a:cs typeface="Times New Roman" panose="02020603050405020304" pitchFamily="18" charset="0"/>
              </a:rPr>
              <a:t>Ответ: Верно</a:t>
            </a:r>
          </a:p>
          <a:p>
            <a:pPr marL="0" indent="0">
              <a:buNone/>
            </a:pPr>
            <a:r>
              <a:rPr lang="ru-RU" dirty="0" smtClean="0">
                <a:latin typeface="Times New Roman" panose="02020603050405020304" pitchFamily="18" charset="0"/>
                <a:cs typeface="Times New Roman" panose="02020603050405020304" pitchFamily="18" charset="0"/>
              </a:rPr>
              <a:t>Пояснение: Ответили все</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68183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30306"/>
            <a:ext cx="10515600" cy="6185647"/>
          </a:xfrm>
        </p:spPr>
        <p:txBody>
          <a:bodyPr>
            <a:normAutofit fontScale="70000" lnSpcReduction="20000"/>
          </a:bodyPr>
          <a:lstStyle/>
          <a:p>
            <a:pPr marL="0" indent="0" algn="ctr">
              <a:buNone/>
            </a:pPr>
            <a:r>
              <a:rPr lang="ru-RU" sz="3600" b="1" dirty="0">
                <a:latin typeface="Times New Roman" panose="02020603050405020304" pitchFamily="18" charset="0"/>
                <a:cs typeface="Times New Roman" panose="02020603050405020304" pitchFamily="18" charset="0"/>
              </a:rPr>
              <a:t>Творческое задание Кейс-задача.</a:t>
            </a:r>
          </a:p>
          <a:p>
            <a:pPr marL="0" indent="0">
              <a:buNone/>
            </a:pPr>
            <a:r>
              <a:rPr lang="ru-RU" sz="2900" dirty="0">
                <a:latin typeface="Times New Roman" panose="02020603050405020304" pitchFamily="18" charset="0"/>
                <a:cs typeface="Times New Roman" panose="02020603050405020304" pitchFamily="18" charset="0"/>
              </a:rPr>
              <a:t>Выполните дизайн-проект сумки с фермуаром в стиле модерн</a:t>
            </a:r>
            <a:r>
              <a:rPr lang="ru-RU" sz="2900" dirty="0" smtClean="0">
                <a:latin typeface="Times New Roman" panose="02020603050405020304" pitchFamily="18" charset="0"/>
                <a:cs typeface="Times New Roman" panose="02020603050405020304" pitchFamily="18" charset="0"/>
              </a:rPr>
              <a:t>.</a:t>
            </a:r>
          </a:p>
          <a:p>
            <a:pPr marL="0" indent="0">
              <a:buNone/>
            </a:pPr>
            <a:endParaRPr lang="ru-RU" sz="2900" dirty="0">
              <a:latin typeface="Times New Roman" panose="02020603050405020304" pitchFamily="18" charset="0"/>
              <a:cs typeface="Times New Roman" panose="02020603050405020304" pitchFamily="18" charset="0"/>
            </a:endParaRPr>
          </a:p>
          <a:p>
            <a:pPr marL="0" indent="0">
              <a:buNone/>
            </a:pPr>
            <a:r>
              <a:rPr lang="ru-RU" sz="2900" dirty="0">
                <a:latin typeface="Times New Roman" panose="02020603050405020304" pitchFamily="18" charset="0"/>
                <a:cs typeface="Times New Roman" panose="02020603050405020304" pitchFamily="18" charset="0"/>
              </a:rPr>
              <a:t>СУМКА, и, ж. Приспособление для переноски или ношения чего-н. в виде сделанного из ткани, кожи и т. п. вместилища квадратной, продолговатой, округлой или иной формы. Плетеная с. для провизии. Полевая сумка (для карт, бумаг и т. п.; воен.). Переметные сумки. Школьная сумка (для книг и тетрадей). Сумка почтальона. Дорожная сумка и т.д.</a:t>
            </a:r>
          </a:p>
          <a:p>
            <a:pPr marL="0" indent="0">
              <a:buNone/>
            </a:pPr>
            <a:r>
              <a:rPr lang="ru-RU" sz="2900" i="1" dirty="0">
                <a:latin typeface="Times New Roman" panose="02020603050405020304" pitchFamily="18" charset="0"/>
                <a:cs typeface="Times New Roman" panose="02020603050405020304" pitchFamily="18" charset="0"/>
              </a:rPr>
              <a:t>«Толковый словарь русского языка» под редакцией Д. Н. Ушакова</a:t>
            </a:r>
            <a:endParaRPr lang="ru-RU" sz="2900" dirty="0">
              <a:latin typeface="Times New Roman" panose="02020603050405020304" pitchFamily="18" charset="0"/>
              <a:cs typeface="Times New Roman" panose="02020603050405020304" pitchFamily="18" charset="0"/>
            </a:endParaRPr>
          </a:p>
          <a:p>
            <a:pPr marL="0" indent="0">
              <a:buNone/>
            </a:pPr>
            <a:r>
              <a:rPr lang="ru-RU" sz="2900" dirty="0">
                <a:latin typeface="Times New Roman" panose="02020603050405020304" pitchFamily="18" charset="0"/>
                <a:cs typeface="Times New Roman" panose="02020603050405020304" pitchFamily="18" charset="0"/>
              </a:rPr>
              <a:t>Сумка – слово уменьшительное от сумы.</a:t>
            </a:r>
          </a:p>
          <a:p>
            <a:pPr marL="0" indent="0">
              <a:buNone/>
            </a:pPr>
            <a:r>
              <a:rPr lang="ru-RU" sz="2900" dirty="0">
                <a:latin typeface="Times New Roman" panose="02020603050405020304" pitchFamily="18" charset="0"/>
                <a:cs typeface="Times New Roman" panose="02020603050405020304" pitchFamily="18" charset="0"/>
              </a:rPr>
              <a:t>Принято считать, что в русском языке слово «сума» появилось в XV веке.</a:t>
            </a:r>
          </a:p>
          <a:p>
            <a:pPr marL="0" indent="0">
              <a:buNone/>
            </a:pPr>
            <a:r>
              <a:rPr lang="ru-RU" sz="2900" dirty="0">
                <a:latin typeface="Times New Roman" panose="02020603050405020304" pitchFamily="18" charset="0"/>
                <a:cs typeface="Times New Roman" panose="02020603050405020304" pitchFamily="18" charset="0"/>
              </a:rPr>
              <a:t>Обозначение было соответствующим – котомка, мешок.</a:t>
            </a:r>
          </a:p>
          <a:p>
            <a:pPr marL="0" indent="0">
              <a:buNone/>
            </a:pPr>
            <a:r>
              <a:rPr lang="ru-RU" sz="2900" dirty="0">
                <a:latin typeface="Times New Roman" panose="02020603050405020304" pitchFamily="18" charset="0"/>
                <a:cs typeface="Times New Roman" panose="02020603050405020304" pitchFamily="18" charset="0"/>
              </a:rPr>
              <a:t>В древненемецком языке «</a:t>
            </a:r>
            <a:r>
              <a:rPr lang="ru-RU" sz="2900" dirty="0" err="1">
                <a:latin typeface="Times New Roman" panose="02020603050405020304" pitchFamily="18" charset="0"/>
                <a:cs typeface="Times New Roman" panose="02020603050405020304" pitchFamily="18" charset="0"/>
              </a:rPr>
              <a:t>soum</a:t>
            </a:r>
            <a:r>
              <a:rPr lang="ru-RU" sz="2900" dirty="0">
                <a:latin typeface="Times New Roman" panose="02020603050405020304" pitchFamily="18" charset="0"/>
                <a:cs typeface="Times New Roman" panose="02020603050405020304" pitchFamily="18" charset="0"/>
              </a:rPr>
              <a:t>» – «груз вьючного животного».</a:t>
            </a:r>
          </a:p>
          <a:p>
            <a:pPr marL="0" indent="0">
              <a:buNone/>
            </a:pPr>
            <a:r>
              <a:rPr lang="ru-RU" sz="2900" dirty="0">
                <a:latin typeface="Times New Roman" panose="02020603050405020304" pitchFamily="18" charset="0"/>
                <a:cs typeface="Times New Roman" panose="02020603050405020304" pitchFamily="18" charset="0"/>
              </a:rPr>
              <a:t>В латинском языке слово «</a:t>
            </a:r>
            <a:r>
              <a:rPr lang="ru-RU" sz="2900" dirty="0" err="1">
                <a:latin typeface="Times New Roman" panose="02020603050405020304" pitchFamily="18" charset="0"/>
                <a:cs typeface="Times New Roman" panose="02020603050405020304" pitchFamily="18" charset="0"/>
              </a:rPr>
              <a:t>sauma</a:t>
            </a:r>
            <a:r>
              <a:rPr lang="ru-RU" sz="2900" dirty="0">
                <a:latin typeface="Times New Roman" panose="02020603050405020304" pitchFamily="18" charset="0"/>
                <a:cs typeface="Times New Roman" panose="02020603050405020304" pitchFamily="18" charset="0"/>
              </a:rPr>
              <a:t>» обозначало «вьючное седло». Да и у нас в прошлые века слово использовали исключительно для мешков, которые прикрепляли к седлам.</a:t>
            </a:r>
          </a:p>
          <a:p>
            <a:pPr marL="0" indent="0">
              <a:buNone/>
            </a:pPr>
            <a:r>
              <a:rPr lang="ru-RU" sz="2900" dirty="0">
                <a:latin typeface="Times New Roman" panose="02020603050405020304" pitchFamily="18" charset="0"/>
                <a:cs typeface="Times New Roman" panose="02020603050405020304" pitchFamily="18" charset="0"/>
              </a:rPr>
              <a:t>Сумки являются важными символами моды, стиля и даже социокультурных изменений. История сумок простирается на протяжении веков, и каждая эпоха приносила свои уникальные стили и функциональные особенности</a:t>
            </a:r>
          </a:p>
          <a:p>
            <a:pPr marL="0" indent="0">
              <a:buNone/>
            </a:pPr>
            <a:r>
              <a:rPr lang="ru-RU" sz="2900" dirty="0">
                <a:latin typeface="Times New Roman" panose="02020603050405020304" pitchFamily="18" charset="0"/>
                <a:cs typeface="Times New Roman" panose="02020603050405020304" pitchFamily="18" charset="0"/>
              </a:rPr>
              <a:t> </a:t>
            </a:r>
          </a:p>
          <a:p>
            <a:pPr marL="0" indent="0">
              <a:buNone/>
            </a:pPr>
            <a:r>
              <a:rPr lang="ru-RU" sz="2900" dirty="0">
                <a:latin typeface="Times New Roman" panose="02020603050405020304" pitchFamily="18" charset="0"/>
                <a:cs typeface="Times New Roman" panose="02020603050405020304" pitchFamily="18" charset="0"/>
              </a:rPr>
              <a:t>*– Сумка может быть разработана для различных категорий граждан: мужчин, женщин, детей, молодёжи.</a:t>
            </a:r>
          </a:p>
          <a:p>
            <a:endParaRPr lang="ru-RU" dirty="0"/>
          </a:p>
        </p:txBody>
      </p:sp>
    </p:spTree>
    <p:extLst>
      <p:ext uri="{BB962C8B-B14F-4D97-AF65-F5344CB8AC3E}">
        <p14:creationId xmlns:p14="http://schemas.microsoft.com/office/powerpoint/2010/main" val="23334862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199" y="268941"/>
            <a:ext cx="11013141" cy="6436659"/>
          </a:xfrm>
        </p:spPr>
        <p:txBody>
          <a:bodyPr>
            <a:normAutofit fontScale="77500" lnSpcReduction="20000"/>
          </a:bodyPr>
          <a:lstStyle/>
          <a:p>
            <a:pPr marL="0" indent="0" algn="ctr">
              <a:buNone/>
            </a:pPr>
            <a:r>
              <a:rPr lang="ru-RU" sz="3100" b="1" dirty="0" smtClean="0">
                <a:latin typeface="Times New Roman" panose="02020603050405020304" pitchFamily="18" charset="0"/>
                <a:cs typeface="Times New Roman" panose="02020603050405020304" pitchFamily="18" charset="0"/>
              </a:rPr>
              <a:t>Задание </a:t>
            </a:r>
            <a:r>
              <a:rPr lang="ru-RU" sz="3100" b="1" dirty="0">
                <a:latin typeface="Times New Roman" panose="02020603050405020304" pitchFamily="18" charset="0"/>
                <a:cs typeface="Times New Roman" panose="02020603050405020304" pitchFamily="18" charset="0"/>
              </a:rPr>
              <a:t>выполняется в 5 этапов.</a:t>
            </a:r>
          </a:p>
          <a:p>
            <a:pPr marL="0" indent="0" algn="ctr">
              <a:buNone/>
            </a:pPr>
            <a:r>
              <a:rPr lang="ru-RU" sz="3100" b="1" dirty="0">
                <a:latin typeface="Times New Roman" panose="02020603050405020304" pitchFamily="18" charset="0"/>
                <a:cs typeface="Times New Roman" panose="02020603050405020304" pitchFamily="18" charset="0"/>
              </a:rPr>
              <a:t>Алгоритм действий</a:t>
            </a:r>
            <a:endParaRPr lang="ru-RU" sz="3100" dirty="0">
              <a:latin typeface="Times New Roman" panose="02020603050405020304" pitchFamily="18" charset="0"/>
              <a:cs typeface="Times New Roman" panose="02020603050405020304" pitchFamily="18" charset="0"/>
            </a:endParaRPr>
          </a:p>
          <a:p>
            <a:pPr marL="0" lvl="0" indent="0">
              <a:buNone/>
            </a:pPr>
            <a:r>
              <a:rPr lang="ru-RU" sz="3100" dirty="0" smtClean="0">
                <a:latin typeface="Times New Roman" panose="02020603050405020304" pitchFamily="18" charset="0"/>
                <a:cs typeface="Times New Roman" panose="02020603050405020304" pitchFamily="18" charset="0"/>
              </a:rPr>
              <a:t>1.Выберите </a:t>
            </a:r>
            <a:r>
              <a:rPr lang="ru-RU" sz="3100" dirty="0">
                <a:latin typeface="Times New Roman" panose="02020603050405020304" pitchFamily="18" charset="0"/>
                <a:cs typeface="Times New Roman" panose="02020603050405020304" pitchFamily="18" charset="0"/>
              </a:rPr>
              <a:t>все графические элементы, соответствующие стилю «модерн» (рис.1).</a:t>
            </a:r>
          </a:p>
          <a:p>
            <a:pPr marL="0" lvl="0" indent="0">
              <a:buNone/>
            </a:pPr>
            <a:r>
              <a:rPr lang="ru-RU" sz="3100" dirty="0" smtClean="0">
                <a:latin typeface="Times New Roman" panose="02020603050405020304" pitchFamily="18" charset="0"/>
                <a:cs typeface="Times New Roman" panose="02020603050405020304" pitchFamily="18" charset="0"/>
              </a:rPr>
              <a:t>2.Разработайте </a:t>
            </a:r>
            <a:r>
              <a:rPr lang="ru-RU" sz="3100" dirty="0">
                <a:latin typeface="Times New Roman" panose="02020603050405020304" pitchFamily="18" charset="0"/>
                <a:cs typeface="Times New Roman" panose="02020603050405020304" pitchFamily="18" charset="0"/>
              </a:rPr>
              <a:t>эскиз сумки (3-D или аксонометрию), используя выбранные графические элементы</a:t>
            </a:r>
          </a:p>
          <a:p>
            <a:pPr marL="0" lvl="0" indent="0">
              <a:buNone/>
            </a:pPr>
            <a:r>
              <a:rPr lang="ru-RU" sz="3100" dirty="0" smtClean="0">
                <a:latin typeface="Times New Roman" panose="02020603050405020304" pitchFamily="18" charset="0"/>
                <a:cs typeface="Times New Roman" panose="02020603050405020304" pitchFamily="18" charset="0"/>
              </a:rPr>
              <a:t>3.Разработайте</a:t>
            </a:r>
            <a:r>
              <a:rPr lang="ru-RU" sz="3100" dirty="0">
                <a:latin typeface="Times New Roman" panose="02020603050405020304" pitchFamily="18" charset="0"/>
                <a:cs typeface="Times New Roman" panose="02020603050405020304" pitchFamily="18" charset="0"/>
              </a:rPr>
              <a:t>	конструкцию	сумки,	выполните	чертёж,	нанесите необходимые размеры.</a:t>
            </a:r>
          </a:p>
          <a:p>
            <a:pPr marL="0" lvl="0" indent="0">
              <a:buNone/>
            </a:pPr>
            <a:r>
              <a:rPr lang="ru-RU" sz="3100" dirty="0" smtClean="0">
                <a:latin typeface="Times New Roman" panose="02020603050405020304" pitchFamily="18" charset="0"/>
                <a:cs typeface="Times New Roman" panose="02020603050405020304" pitchFamily="18" charset="0"/>
              </a:rPr>
              <a:t>4.Заполните </a:t>
            </a:r>
            <a:r>
              <a:rPr lang="ru-RU" sz="3100" dirty="0">
                <a:latin typeface="Times New Roman" panose="02020603050405020304" pitchFamily="18" charset="0"/>
                <a:cs typeface="Times New Roman" panose="02020603050405020304" pitchFamily="18" charset="0"/>
              </a:rPr>
              <a:t>лист сопровождения на изготовление Вашего изделия – сумки.</a:t>
            </a:r>
          </a:p>
          <a:p>
            <a:pPr marL="0" indent="0">
              <a:buNone/>
            </a:pPr>
            <a:r>
              <a:rPr lang="ru-RU" sz="3100" dirty="0">
                <a:latin typeface="Times New Roman" panose="02020603050405020304" pitchFamily="18" charset="0"/>
                <a:cs typeface="Times New Roman" panose="02020603050405020304" pitchFamily="18" charset="0"/>
              </a:rPr>
              <a:t>Обязательно укажите соответствующие пункты:</a:t>
            </a:r>
          </a:p>
          <a:p>
            <a:pPr marL="457200" lvl="1" indent="0">
              <a:buNone/>
            </a:pPr>
            <a:r>
              <a:rPr lang="ru-RU" sz="3100" i="1" dirty="0" smtClean="0">
                <a:latin typeface="Times New Roman" panose="02020603050405020304" pitchFamily="18" charset="0"/>
                <a:cs typeface="Times New Roman" panose="02020603050405020304" pitchFamily="18" charset="0"/>
              </a:rPr>
              <a:t>1.Вид </a:t>
            </a:r>
            <a:r>
              <a:rPr lang="ru-RU" sz="3100" i="1" dirty="0">
                <a:latin typeface="Times New Roman" panose="02020603050405020304" pitchFamily="18" charset="0"/>
                <a:cs typeface="Times New Roman" panose="02020603050405020304" pitchFamily="18" charset="0"/>
              </a:rPr>
              <a:t>изделия (название – вид сумки, назначение)</a:t>
            </a:r>
            <a:endParaRPr lang="ru-RU" sz="3100" dirty="0">
              <a:latin typeface="Times New Roman" panose="02020603050405020304" pitchFamily="18" charset="0"/>
              <a:cs typeface="Times New Roman" panose="02020603050405020304" pitchFamily="18" charset="0"/>
            </a:endParaRPr>
          </a:p>
          <a:p>
            <a:pPr marL="457200" lvl="1" indent="0">
              <a:buNone/>
            </a:pPr>
            <a:r>
              <a:rPr lang="ru-RU" sz="3100" i="1" dirty="0" smtClean="0">
                <a:latin typeface="Times New Roman" panose="02020603050405020304" pitchFamily="18" charset="0"/>
                <a:cs typeface="Times New Roman" panose="02020603050405020304" pitchFamily="18" charset="0"/>
              </a:rPr>
              <a:t>2.Описание </a:t>
            </a:r>
            <a:r>
              <a:rPr lang="ru-RU" sz="3100" i="1" dirty="0">
                <a:latin typeface="Times New Roman" panose="02020603050405020304" pitchFamily="18" charset="0"/>
                <a:cs typeface="Times New Roman" panose="02020603050405020304" pitchFamily="18" charset="0"/>
              </a:rPr>
              <a:t>внешнего вида изделия</a:t>
            </a:r>
            <a:endParaRPr lang="ru-RU" sz="3100" dirty="0">
              <a:latin typeface="Times New Roman" panose="02020603050405020304" pitchFamily="18" charset="0"/>
              <a:cs typeface="Times New Roman" panose="02020603050405020304" pitchFamily="18" charset="0"/>
            </a:endParaRPr>
          </a:p>
          <a:p>
            <a:pPr marL="457200" lvl="1" indent="0">
              <a:buNone/>
            </a:pPr>
            <a:r>
              <a:rPr lang="ru-RU" sz="3100" i="1" dirty="0" smtClean="0">
                <a:latin typeface="Times New Roman" panose="02020603050405020304" pitchFamily="18" charset="0"/>
                <a:cs typeface="Times New Roman" panose="02020603050405020304" pitchFamily="18" charset="0"/>
              </a:rPr>
              <a:t>3.Материал </a:t>
            </a:r>
            <a:r>
              <a:rPr lang="ru-RU" sz="3100" i="1" dirty="0">
                <a:latin typeface="Times New Roman" panose="02020603050405020304" pitchFamily="18" charset="0"/>
                <a:cs typeface="Times New Roman" panose="02020603050405020304" pitchFamily="18" charset="0"/>
              </a:rPr>
              <a:t>изделия</a:t>
            </a:r>
            <a:endParaRPr lang="ru-RU" sz="3100" dirty="0">
              <a:latin typeface="Times New Roman" panose="02020603050405020304" pitchFamily="18" charset="0"/>
              <a:cs typeface="Times New Roman" panose="02020603050405020304" pitchFamily="18" charset="0"/>
            </a:endParaRPr>
          </a:p>
          <a:p>
            <a:pPr marL="457200" lvl="1" indent="0">
              <a:buNone/>
            </a:pPr>
            <a:r>
              <a:rPr lang="ru-RU" sz="3100" i="1" dirty="0" smtClean="0">
                <a:latin typeface="Times New Roman" panose="02020603050405020304" pitchFamily="18" charset="0"/>
                <a:cs typeface="Times New Roman" panose="02020603050405020304" pitchFamily="18" charset="0"/>
              </a:rPr>
              <a:t>4.Застёжка </a:t>
            </a:r>
            <a:r>
              <a:rPr lang="ru-RU" sz="3100" i="1" dirty="0">
                <a:latin typeface="Times New Roman" panose="02020603050405020304" pitchFamily="18" charset="0"/>
                <a:cs typeface="Times New Roman" panose="02020603050405020304" pitchFamily="18" charset="0"/>
              </a:rPr>
              <a:t>изделия</a:t>
            </a:r>
            <a:endParaRPr lang="ru-RU" sz="3100" dirty="0">
              <a:latin typeface="Times New Roman" panose="02020603050405020304" pitchFamily="18" charset="0"/>
              <a:cs typeface="Times New Roman" panose="02020603050405020304" pitchFamily="18" charset="0"/>
            </a:endParaRPr>
          </a:p>
          <a:p>
            <a:pPr marL="457200" lvl="1" indent="0">
              <a:buNone/>
            </a:pPr>
            <a:r>
              <a:rPr lang="ru-RU" sz="3100" i="1" dirty="0" smtClean="0">
                <a:latin typeface="Times New Roman" panose="02020603050405020304" pitchFamily="18" charset="0"/>
                <a:cs typeface="Times New Roman" panose="02020603050405020304" pitchFamily="18" charset="0"/>
              </a:rPr>
              <a:t>5.Декор</a:t>
            </a:r>
            <a:endParaRPr lang="ru-RU" sz="3100" dirty="0">
              <a:latin typeface="Times New Roman" panose="02020603050405020304" pitchFamily="18" charset="0"/>
              <a:cs typeface="Times New Roman" panose="02020603050405020304" pitchFamily="18" charset="0"/>
            </a:endParaRPr>
          </a:p>
          <a:p>
            <a:pPr marL="457200" lvl="1" indent="0">
              <a:buNone/>
            </a:pPr>
            <a:r>
              <a:rPr lang="ru-RU" sz="3100" i="1" dirty="0" smtClean="0">
                <a:latin typeface="Times New Roman" panose="02020603050405020304" pitchFamily="18" charset="0"/>
                <a:cs typeface="Times New Roman" panose="02020603050405020304" pitchFamily="18" charset="0"/>
              </a:rPr>
              <a:t>6.Фурнитура</a:t>
            </a:r>
            <a:r>
              <a:rPr lang="ru-RU" sz="3100" i="1" dirty="0">
                <a:latin typeface="Times New Roman" panose="02020603050405020304" pitchFamily="18" charset="0"/>
                <a:cs typeface="Times New Roman" panose="02020603050405020304" pitchFamily="18" charset="0"/>
              </a:rPr>
              <a:t>:</a:t>
            </a:r>
            <a:endParaRPr lang="ru-RU" sz="3100" dirty="0">
              <a:latin typeface="Times New Roman" panose="02020603050405020304" pitchFamily="18" charset="0"/>
              <a:cs typeface="Times New Roman" panose="02020603050405020304" pitchFamily="18" charset="0"/>
            </a:endParaRPr>
          </a:p>
          <a:p>
            <a:pPr marL="457200" lvl="1" indent="0">
              <a:buNone/>
            </a:pPr>
            <a:r>
              <a:rPr lang="ru-RU" sz="3100" i="1" dirty="0" smtClean="0">
                <a:latin typeface="Times New Roman" panose="02020603050405020304" pitchFamily="18" charset="0"/>
                <a:cs typeface="Times New Roman" panose="02020603050405020304" pitchFamily="18" charset="0"/>
              </a:rPr>
              <a:t>7.Новизна</a:t>
            </a:r>
            <a:endParaRPr lang="ru-RU" sz="3100" dirty="0">
              <a:latin typeface="Times New Roman" panose="02020603050405020304" pitchFamily="18" charset="0"/>
              <a:cs typeface="Times New Roman" panose="02020603050405020304" pitchFamily="18" charset="0"/>
            </a:endParaRPr>
          </a:p>
          <a:p>
            <a:pPr marL="0" lvl="0" indent="0">
              <a:buNone/>
            </a:pPr>
            <a:r>
              <a:rPr lang="ru-RU" sz="3100" dirty="0">
                <a:latin typeface="Times New Roman" panose="02020603050405020304" pitchFamily="18" charset="0"/>
                <a:cs typeface="Times New Roman" panose="02020603050405020304" pitchFamily="18" charset="0"/>
              </a:rPr>
              <a:t>Напишите	название	и	концепцию	изделия	и	укажите	новизну, разработанной Вами модели сумки.</a:t>
            </a:r>
          </a:p>
          <a:p>
            <a:endParaRPr lang="ru-RU" dirty="0"/>
          </a:p>
        </p:txBody>
      </p:sp>
    </p:spTree>
    <p:extLst>
      <p:ext uri="{BB962C8B-B14F-4D97-AF65-F5344CB8AC3E}">
        <p14:creationId xmlns:p14="http://schemas.microsoft.com/office/powerpoint/2010/main" val="773234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30624" y="717176"/>
            <a:ext cx="10515600" cy="5809130"/>
          </a:xfrm>
        </p:spPr>
        <p:txBody>
          <a:bodyPr/>
          <a:lstStyle/>
          <a:p>
            <a:pPr marL="0" indent="0">
              <a:buNone/>
            </a:pPr>
            <a:r>
              <a:rPr lang="ru-RU" b="1" dirty="0" smtClean="0">
                <a:latin typeface="Times New Roman" panose="02020603050405020304" pitchFamily="18" charset="0"/>
                <a:cs typeface="Times New Roman" panose="02020603050405020304" pitchFamily="18" charset="0"/>
              </a:rPr>
              <a:t>Ответ:  8, 5.</a:t>
            </a:r>
          </a:p>
          <a:p>
            <a:endParaRPr lang="ru-RU" dirty="0" smtClean="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a:p>
            <a:endParaRPr lang="ru-RU" dirty="0" smtClean="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a:p>
            <a:pPr marL="0" indent="0">
              <a:buNone/>
            </a:pPr>
            <a:r>
              <a:rPr lang="ru-RU" dirty="0" smtClean="0">
                <a:latin typeface="Times New Roman" panose="02020603050405020304" pitchFamily="18" charset="0"/>
                <a:cs typeface="Times New Roman" panose="02020603050405020304" pitchFamily="18" charset="0"/>
              </a:rPr>
              <a:t>                                        8                                              5</a:t>
            </a:r>
            <a:endParaRPr lang="ru-RU" dirty="0">
              <a:latin typeface="Times New Roman" panose="02020603050405020304" pitchFamily="18" charset="0"/>
              <a:cs typeface="Times New Roman" panose="02020603050405020304" pitchFamily="18" charset="0"/>
            </a:endParaRPr>
          </a:p>
          <a:p>
            <a:pPr marL="0" indent="0">
              <a:buNone/>
            </a:pPr>
            <a:r>
              <a:rPr lang="ru-RU" dirty="0" smtClean="0">
                <a:latin typeface="Times New Roman" panose="02020603050405020304" pitchFamily="18" charset="0"/>
                <a:cs typeface="Times New Roman" panose="02020603050405020304" pitchFamily="18" charset="0"/>
              </a:rPr>
              <a:t>Пояснение: Ответили все.</a:t>
            </a:r>
          </a:p>
          <a:p>
            <a:pPr marL="0" indent="0">
              <a:buNone/>
            </a:pPr>
            <a:r>
              <a:rPr lang="ru-RU" dirty="0" smtClean="0">
                <a:latin typeface="Times New Roman" panose="02020603050405020304" pitchFamily="18" charset="0"/>
                <a:cs typeface="Times New Roman" panose="02020603050405020304" pitchFamily="18" charset="0"/>
              </a:rPr>
              <a:t>Эскизы сумок  были интересные,  все выполнили чертежи и нанесли размеры, заполнили лист сопровождения.</a:t>
            </a:r>
          </a:p>
          <a:p>
            <a:pPr marL="0" indent="0">
              <a:buNone/>
            </a:pPr>
            <a:r>
              <a:rPr lang="ru-RU" dirty="0" smtClean="0">
                <a:latin typeface="Times New Roman" panose="02020603050405020304" pitchFamily="18" charset="0"/>
                <a:cs typeface="Times New Roman" panose="02020603050405020304" pitchFamily="18" charset="0"/>
              </a:rPr>
              <a:t>Справились все. </a:t>
            </a:r>
          </a:p>
        </p:txBody>
      </p:sp>
      <p:pic>
        <p:nvPicPr>
          <p:cNvPr id="4" name="Image 19"/>
          <p:cNvPicPr/>
          <p:nvPr/>
        </p:nvPicPr>
        <p:blipFill>
          <a:blip r:embed="rId2" cstate="print"/>
          <a:stretch>
            <a:fillRect/>
          </a:stretch>
        </p:blipFill>
        <p:spPr>
          <a:xfrm>
            <a:off x="3045703" y="950258"/>
            <a:ext cx="3283379" cy="2402542"/>
          </a:xfrm>
          <a:prstGeom prst="rect">
            <a:avLst/>
          </a:prstGeom>
        </p:spPr>
      </p:pic>
      <p:pic>
        <p:nvPicPr>
          <p:cNvPr id="5" name="Image 22"/>
          <p:cNvPicPr/>
          <p:nvPr/>
        </p:nvPicPr>
        <p:blipFill>
          <a:blip r:embed="rId3" cstate="print"/>
          <a:stretch>
            <a:fillRect/>
          </a:stretch>
        </p:blipFill>
        <p:spPr>
          <a:xfrm>
            <a:off x="7010419" y="950258"/>
            <a:ext cx="2850758" cy="2402542"/>
          </a:xfrm>
          <a:prstGeom prst="rect">
            <a:avLst/>
          </a:prstGeom>
        </p:spPr>
      </p:pic>
    </p:spTree>
    <p:extLst>
      <p:ext uri="{BB962C8B-B14F-4D97-AF65-F5344CB8AC3E}">
        <p14:creationId xmlns:p14="http://schemas.microsoft.com/office/powerpoint/2010/main" val="827927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05117" y="391271"/>
            <a:ext cx="10515600" cy="6466729"/>
          </a:xfrm>
        </p:spPr>
        <p:txBody>
          <a:bodyPr>
            <a:normAutofit lnSpcReduction="10000"/>
          </a:bodyPr>
          <a:lstStyle/>
          <a:p>
            <a:pPr marL="0" lvl="0" indent="0">
              <a:buNone/>
            </a:pPr>
            <a:r>
              <a:rPr lang="ru-RU" sz="2400" b="1" dirty="0" smtClean="0">
                <a:latin typeface="Times New Roman" panose="02020603050405020304" pitchFamily="18" charset="0"/>
                <a:cs typeface="Times New Roman" panose="02020603050405020304" pitchFamily="18" charset="0"/>
              </a:rPr>
              <a:t>3. Проставьте</a:t>
            </a:r>
            <a:r>
              <a:rPr lang="ru-RU" sz="2400" b="1" dirty="0">
                <a:latin typeface="Times New Roman" panose="02020603050405020304" pitchFamily="18" charset="0"/>
                <a:cs typeface="Times New Roman" panose="02020603050405020304" pitchFamily="18" charset="0"/>
              </a:rPr>
              <a:t>	нумерацию	алгоритма	построения	чертежа	детали, представленной двумя видами.</a:t>
            </a:r>
          </a:p>
          <a:p>
            <a:pPr marL="457200" lvl="1" indent="0">
              <a:buNone/>
            </a:pPr>
            <a:r>
              <a:rPr lang="ru-RU" dirty="0" smtClean="0">
                <a:latin typeface="Times New Roman" panose="02020603050405020304" pitchFamily="18" charset="0"/>
                <a:cs typeface="Times New Roman" panose="02020603050405020304" pitchFamily="18" charset="0"/>
              </a:rPr>
              <a:t>1.Построение </a:t>
            </a:r>
            <a:r>
              <a:rPr lang="ru-RU" dirty="0">
                <a:latin typeface="Times New Roman" panose="02020603050405020304" pitchFamily="18" charset="0"/>
                <a:cs typeface="Times New Roman" panose="02020603050405020304" pitchFamily="18" charset="0"/>
              </a:rPr>
              <a:t>очертания главного вида.</a:t>
            </a:r>
          </a:p>
          <a:p>
            <a:pPr marL="457200" lvl="1" indent="0">
              <a:buNone/>
            </a:pPr>
            <a:r>
              <a:rPr lang="ru-RU" dirty="0" smtClean="0">
                <a:latin typeface="Times New Roman" panose="02020603050405020304" pitchFamily="18" charset="0"/>
                <a:cs typeface="Times New Roman" panose="02020603050405020304" pitchFamily="18" charset="0"/>
              </a:rPr>
              <a:t>2.Заполнение </a:t>
            </a:r>
            <a:r>
              <a:rPr lang="ru-RU" dirty="0">
                <a:latin typeface="Times New Roman" panose="02020603050405020304" pitchFamily="18" charset="0"/>
                <a:cs typeface="Times New Roman" panose="02020603050405020304" pitchFamily="18" charset="0"/>
              </a:rPr>
              <a:t>основной надписи. Проверка чертежа.</a:t>
            </a:r>
          </a:p>
          <a:p>
            <a:pPr marL="457200" lvl="1" indent="0">
              <a:buNone/>
            </a:pPr>
            <a:r>
              <a:rPr lang="ru-RU" dirty="0" smtClean="0">
                <a:latin typeface="Times New Roman" panose="02020603050405020304" pitchFamily="18" charset="0"/>
                <a:cs typeface="Times New Roman" panose="02020603050405020304" pitchFamily="18" charset="0"/>
              </a:rPr>
              <a:t>3.Нанесение </a:t>
            </a:r>
            <a:r>
              <a:rPr lang="ru-RU" dirty="0">
                <a:latin typeface="Times New Roman" panose="02020603050405020304" pitchFamily="18" charset="0"/>
                <a:cs typeface="Times New Roman" panose="02020603050405020304" pitchFamily="18" charset="0"/>
              </a:rPr>
              <a:t>размеров.</a:t>
            </a:r>
          </a:p>
          <a:p>
            <a:pPr marL="457200" lvl="1" indent="0">
              <a:buNone/>
            </a:pPr>
            <a:r>
              <a:rPr lang="ru-RU" dirty="0" smtClean="0">
                <a:latin typeface="Times New Roman" panose="02020603050405020304" pitchFamily="18" charset="0"/>
                <a:cs typeface="Times New Roman" panose="02020603050405020304" pitchFamily="18" charset="0"/>
              </a:rPr>
              <a:t>4.Обводка </a:t>
            </a:r>
            <a:r>
              <a:rPr lang="ru-RU" dirty="0">
                <a:latin typeface="Times New Roman" panose="02020603050405020304" pitchFamily="18" charset="0"/>
                <a:cs typeface="Times New Roman" panose="02020603050405020304" pitchFamily="18" charset="0"/>
              </a:rPr>
              <a:t>чертежа.</a:t>
            </a:r>
          </a:p>
          <a:p>
            <a:pPr marL="457200" lvl="1" indent="0">
              <a:buNone/>
            </a:pPr>
            <a:r>
              <a:rPr lang="ru-RU" dirty="0" smtClean="0">
                <a:latin typeface="Times New Roman" panose="02020603050405020304" pitchFamily="18" charset="0"/>
                <a:cs typeface="Times New Roman" panose="02020603050405020304" pitchFamily="18" charset="0"/>
              </a:rPr>
              <a:t>5.Выбор </a:t>
            </a:r>
            <a:r>
              <a:rPr lang="ru-RU" dirty="0">
                <a:latin typeface="Times New Roman" panose="02020603050405020304" pitchFamily="18" charset="0"/>
                <a:cs typeface="Times New Roman" panose="02020603050405020304" pitchFamily="18" charset="0"/>
              </a:rPr>
              <a:t>положения формата и масштаба изображения.</a:t>
            </a:r>
          </a:p>
          <a:p>
            <a:pPr marL="457200" lvl="1" indent="0">
              <a:buNone/>
            </a:pPr>
            <a:r>
              <a:rPr lang="ru-RU" dirty="0" smtClean="0">
                <a:latin typeface="Times New Roman" panose="02020603050405020304" pitchFamily="18" charset="0"/>
                <a:cs typeface="Times New Roman" panose="02020603050405020304" pitchFamily="18" charset="0"/>
              </a:rPr>
              <a:t>6.Построение </a:t>
            </a:r>
            <a:r>
              <a:rPr lang="ru-RU" dirty="0">
                <a:latin typeface="Times New Roman" panose="02020603050405020304" pitchFamily="18" charset="0"/>
                <a:cs typeface="Times New Roman" panose="02020603050405020304" pitchFamily="18" charset="0"/>
              </a:rPr>
              <a:t>очертания вида сверху.</a:t>
            </a:r>
          </a:p>
          <a:p>
            <a:pPr marL="457200" lvl="1" indent="0">
              <a:buNone/>
            </a:pPr>
            <a:r>
              <a:rPr lang="ru-RU" dirty="0" smtClean="0">
                <a:latin typeface="Times New Roman" panose="02020603050405020304" pitchFamily="18" charset="0"/>
                <a:cs typeface="Times New Roman" panose="02020603050405020304" pitchFamily="18" charset="0"/>
              </a:rPr>
              <a:t>7.Выбор </a:t>
            </a:r>
            <a:r>
              <a:rPr lang="ru-RU" dirty="0">
                <a:latin typeface="Times New Roman" panose="02020603050405020304" pitchFamily="18" charset="0"/>
                <a:cs typeface="Times New Roman" panose="02020603050405020304" pitchFamily="18" charset="0"/>
              </a:rPr>
              <a:t>видов, анализ их графического состояния и симметричности.</a:t>
            </a:r>
          </a:p>
          <a:p>
            <a:pPr marL="457200" lvl="1" indent="0">
              <a:buNone/>
            </a:pPr>
            <a:r>
              <a:rPr lang="ru-RU" dirty="0" smtClean="0">
                <a:latin typeface="Times New Roman" panose="02020603050405020304" pitchFamily="18" charset="0"/>
                <a:cs typeface="Times New Roman" panose="02020603050405020304" pitchFamily="18" charset="0"/>
              </a:rPr>
              <a:t>8.Установление </a:t>
            </a:r>
            <a:r>
              <a:rPr lang="ru-RU" dirty="0">
                <a:latin typeface="Times New Roman" panose="02020603050405020304" pitchFamily="18" charset="0"/>
                <a:cs typeface="Times New Roman" panose="02020603050405020304" pitchFamily="18" charset="0"/>
              </a:rPr>
              <a:t>рабочего поля, расчёт и построение габаритных прямоугольников, проведение осей симметрии.</a:t>
            </a:r>
          </a:p>
          <a:p>
            <a:pPr marL="457200" lvl="1" indent="0">
              <a:buNone/>
            </a:pPr>
            <a:r>
              <a:rPr lang="ru-RU" dirty="0" smtClean="0">
                <a:latin typeface="Times New Roman" panose="02020603050405020304" pitchFamily="18" charset="0"/>
                <a:cs typeface="Times New Roman" panose="02020603050405020304" pitchFamily="18" charset="0"/>
              </a:rPr>
              <a:t>9.Анализ </a:t>
            </a:r>
            <a:r>
              <a:rPr lang="ru-RU" dirty="0">
                <a:latin typeface="Times New Roman" panose="02020603050405020304" pitchFamily="18" charset="0"/>
                <a:cs typeface="Times New Roman" panose="02020603050405020304" pitchFamily="18" charset="0"/>
              </a:rPr>
              <a:t>геометрической формы детали и её симметричности</a:t>
            </a:r>
            <a:r>
              <a:rPr lang="ru-RU" dirty="0" smtClean="0">
                <a:latin typeface="Times New Roman" panose="02020603050405020304" pitchFamily="18" charset="0"/>
                <a:cs typeface="Times New Roman" panose="02020603050405020304" pitchFamily="18" charset="0"/>
              </a:rPr>
              <a:t>.</a:t>
            </a:r>
          </a:p>
          <a:p>
            <a:pPr marL="457200" lvl="1" indent="0">
              <a:buNone/>
            </a:pPr>
            <a:endParaRPr lang="ru-RU" dirty="0">
              <a:latin typeface="Times New Roman" panose="02020603050405020304" pitchFamily="18" charset="0"/>
              <a:cs typeface="Times New Roman" panose="02020603050405020304" pitchFamily="18" charset="0"/>
            </a:endParaRPr>
          </a:p>
          <a:p>
            <a:pPr marL="457200" lvl="1" indent="0">
              <a:buNone/>
            </a:pPr>
            <a:r>
              <a:rPr lang="ru-RU" b="1" dirty="0" smtClean="0">
                <a:latin typeface="Times New Roman" panose="02020603050405020304" pitchFamily="18" charset="0"/>
                <a:cs typeface="Times New Roman" panose="02020603050405020304" pitchFamily="18" charset="0"/>
              </a:rPr>
              <a:t>Ответ: 9,7,5,8,1,6,3,4,2      или      9,5,7,8,1,6,3,4,2</a:t>
            </a:r>
          </a:p>
          <a:p>
            <a:pPr marL="457200" lvl="1" indent="0">
              <a:buNone/>
            </a:pPr>
            <a:endParaRPr lang="ru-RU" b="1" dirty="0" smtClean="0">
              <a:latin typeface="Times New Roman" panose="02020603050405020304" pitchFamily="18" charset="0"/>
              <a:cs typeface="Times New Roman" panose="02020603050405020304" pitchFamily="18" charset="0"/>
            </a:endParaRPr>
          </a:p>
          <a:p>
            <a:pPr marL="457200" lvl="1" indent="0">
              <a:buNone/>
            </a:pPr>
            <a:r>
              <a:rPr lang="ru-RU" dirty="0" smtClean="0">
                <a:latin typeface="Times New Roman" panose="02020603050405020304" pitchFamily="18" charset="0"/>
                <a:cs typeface="Times New Roman" panose="02020603050405020304" pitchFamily="18" charset="0"/>
              </a:rPr>
              <a:t>Пояснение: Поставить правильную нумерацию вызвало затруднения почти у всех. </a:t>
            </a:r>
            <a:endParaRPr lang="ru-RU" dirty="0">
              <a:latin typeface="Times New Roman" panose="02020603050405020304" pitchFamily="18" charset="0"/>
              <a:cs typeface="Times New Roman" panose="02020603050405020304" pitchFamily="18" charset="0"/>
            </a:endParaRPr>
          </a:p>
          <a:p>
            <a:pPr marL="0" indent="0">
              <a:buNone/>
            </a:pPr>
            <a:endParaRPr lang="ru-RU" b="1" dirty="0"/>
          </a:p>
        </p:txBody>
      </p:sp>
    </p:spTree>
    <p:extLst>
      <p:ext uri="{BB962C8B-B14F-4D97-AF65-F5344CB8AC3E}">
        <p14:creationId xmlns:p14="http://schemas.microsoft.com/office/powerpoint/2010/main" val="14840233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58588"/>
            <a:ext cx="10515600" cy="5818375"/>
          </a:xfrm>
        </p:spPr>
        <p:txBody>
          <a:bodyPr>
            <a:normAutofit fontScale="92500" lnSpcReduction="10000"/>
          </a:bodyPr>
          <a:lstStyle/>
          <a:p>
            <a:pPr marL="0" marR="87630" indent="0" algn="just">
              <a:spcBef>
                <a:spcPts val="1605"/>
              </a:spcBef>
              <a:buSzPts val="1400"/>
              <a:buNone/>
              <a:tabLst>
                <a:tab pos="361315" algn="l"/>
              </a:tabLst>
            </a:pPr>
            <a:r>
              <a:rPr lang="ru-RU" b="1" dirty="0" smtClean="0">
                <a:latin typeface="Times New Roman" panose="02020603050405020304" pitchFamily="18" charset="0"/>
                <a:ea typeface="Times New Roman" panose="02020603050405020304" pitchFamily="18" charset="0"/>
              </a:rPr>
              <a:t>4.Основным </a:t>
            </a:r>
            <a:r>
              <a:rPr lang="ru-RU" b="1" dirty="0">
                <a:latin typeface="Times New Roman" panose="02020603050405020304" pitchFamily="18" charset="0"/>
                <a:ea typeface="Times New Roman" panose="02020603050405020304" pitchFamily="18" charset="0"/>
              </a:rPr>
              <a:t>видом конструкторской документации является чертёж. Он выполняется и оформляется в соответствии с правилами Государственных стандартов единой системы конструкторской документации (ГОСТ ЕСКД). Все стандарты ЕСКД имеют определённую структуру изображения.</a:t>
            </a:r>
            <a:endParaRPr lang="ru-RU" b="1" spc="0" dirty="0" smtClean="0">
              <a:effectLst/>
              <a:latin typeface="Times New Roman" panose="02020603050405020304" pitchFamily="18" charset="0"/>
              <a:ea typeface="Times New Roman" panose="02020603050405020304" pitchFamily="18" charset="0"/>
            </a:endParaRPr>
          </a:p>
          <a:p>
            <a:pPr marL="0" indent="0" algn="just">
              <a:spcBef>
                <a:spcPts val="605"/>
              </a:spcBef>
              <a:spcAft>
                <a:spcPts val="0"/>
              </a:spcAft>
              <a:buNone/>
            </a:pPr>
            <a:r>
              <a:rPr lang="ru-RU" b="1" dirty="0">
                <a:latin typeface="Times New Roman" panose="02020603050405020304" pitchFamily="18" charset="0"/>
                <a:ea typeface="Times New Roman" panose="02020603050405020304" pitchFamily="18" charset="0"/>
              </a:rPr>
              <a:t>Определите,</a:t>
            </a:r>
            <a:r>
              <a:rPr lang="ru-RU" b="1" spc="-65"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что</a:t>
            </a:r>
            <a:r>
              <a:rPr lang="ru-RU" b="1" spc="-6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означает</a:t>
            </a:r>
            <a:r>
              <a:rPr lang="ru-RU" b="1" spc="-45"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первая</a:t>
            </a:r>
            <a:r>
              <a:rPr lang="ru-RU" b="1" spc="-45"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цифра</a:t>
            </a:r>
            <a:r>
              <a:rPr lang="ru-RU" b="1" spc="-6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«2»</a:t>
            </a:r>
            <a:r>
              <a:rPr lang="ru-RU" b="1" spc="-5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представленного</a:t>
            </a:r>
            <a:r>
              <a:rPr lang="ru-RU" b="1" spc="-40" dirty="0">
                <a:latin typeface="Times New Roman" panose="02020603050405020304" pitchFamily="18" charset="0"/>
                <a:ea typeface="Times New Roman" panose="02020603050405020304" pitchFamily="18" charset="0"/>
              </a:rPr>
              <a:t> </a:t>
            </a:r>
            <a:r>
              <a:rPr lang="ru-RU" b="1" spc="-10" dirty="0">
                <a:latin typeface="Times New Roman" panose="02020603050405020304" pitchFamily="18" charset="0"/>
                <a:ea typeface="Times New Roman" panose="02020603050405020304" pitchFamily="18" charset="0"/>
              </a:rPr>
              <a:t>ГОСТа</a:t>
            </a:r>
            <a:r>
              <a:rPr lang="ru-RU" b="1" spc="-10" dirty="0" smtClean="0">
                <a:latin typeface="Times New Roman" panose="02020603050405020304" pitchFamily="18" charset="0"/>
                <a:ea typeface="Times New Roman" panose="02020603050405020304" pitchFamily="18" charset="0"/>
              </a:rPr>
              <a:t>:</a:t>
            </a:r>
            <a:endParaRPr lang="ru-RU" b="1" dirty="0">
              <a:latin typeface="Times New Roman" panose="02020603050405020304" pitchFamily="18" charset="0"/>
              <a:ea typeface="Times New Roman" panose="02020603050405020304" pitchFamily="18" charset="0"/>
            </a:endParaRPr>
          </a:p>
          <a:p>
            <a:pPr marL="23495" marR="250825" indent="0" algn="ctr">
              <a:spcBef>
                <a:spcPts val="5"/>
              </a:spcBef>
              <a:spcAft>
                <a:spcPts val="0"/>
              </a:spcAft>
              <a:buNone/>
            </a:pPr>
            <a:r>
              <a:rPr lang="ru-RU" b="1" kern="0" dirty="0">
                <a:latin typeface="Times New Roman" panose="02020603050405020304" pitchFamily="18" charset="0"/>
                <a:ea typeface="Times New Roman" panose="02020603050405020304" pitchFamily="18" charset="0"/>
              </a:rPr>
              <a:t>ГОСТ</a:t>
            </a:r>
            <a:r>
              <a:rPr lang="ru-RU" b="1" kern="0" spc="-70" dirty="0">
                <a:latin typeface="Times New Roman" panose="02020603050405020304" pitchFamily="18" charset="0"/>
                <a:ea typeface="Times New Roman" panose="02020603050405020304" pitchFamily="18" charset="0"/>
              </a:rPr>
              <a:t> </a:t>
            </a:r>
            <a:r>
              <a:rPr lang="ru-RU" b="1" kern="0" dirty="0">
                <a:latin typeface="Times New Roman" panose="02020603050405020304" pitchFamily="18" charset="0"/>
                <a:ea typeface="Times New Roman" panose="02020603050405020304" pitchFamily="18" charset="0"/>
              </a:rPr>
              <a:t>2.109-</a:t>
            </a:r>
            <a:r>
              <a:rPr lang="ru-RU" b="1" kern="0" spc="-20" dirty="0">
                <a:latin typeface="Times New Roman" panose="02020603050405020304" pitchFamily="18" charset="0"/>
                <a:ea typeface="Times New Roman" panose="02020603050405020304" pitchFamily="18" charset="0"/>
              </a:rPr>
              <a:t>2023</a:t>
            </a:r>
            <a:endParaRPr lang="ru-RU" b="1" kern="0" dirty="0">
              <a:latin typeface="Times New Roman" panose="02020603050405020304" pitchFamily="18" charset="0"/>
              <a:ea typeface="Times New Roman" panose="02020603050405020304" pitchFamily="18" charset="0"/>
            </a:endParaRPr>
          </a:p>
          <a:p>
            <a:pPr marL="581025" indent="0">
              <a:spcBef>
                <a:spcPts val="1580"/>
              </a:spcBef>
              <a:spcAft>
                <a:spcPts val="0"/>
              </a:spcAft>
              <a:buNone/>
            </a:pPr>
            <a:r>
              <a:rPr lang="ru-RU" dirty="0">
                <a:latin typeface="Times New Roman" panose="02020603050405020304" pitchFamily="18" charset="0"/>
                <a:ea typeface="Times New Roman" panose="02020603050405020304" pitchFamily="18" charset="0"/>
              </a:rPr>
              <a:t>а</a:t>
            </a:r>
            <a:r>
              <a:rPr lang="ru-RU" spc="-3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a:t>
            </a:r>
            <a:r>
              <a:rPr lang="ru-RU" spc="-2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год</a:t>
            </a:r>
            <a:r>
              <a:rPr lang="ru-RU" spc="-35"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регистрации</a:t>
            </a:r>
            <a:endParaRPr lang="ru-RU" dirty="0">
              <a:latin typeface="Times New Roman" panose="02020603050405020304" pitchFamily="18" charset="0"/>
              <a:ea typeface="Times New Roman" panose="02020603050405020304" pitchFamily="18" charset="0"/>
            </a:endParaRPr>
          </a:p>
          <a:p>
            <a:pPr marL="581025" marR="2315210" indent="0">
              <a:spcBef>
                <a:spcPts val="10"/>
              </a:spcBef>
              <a:spcAft>
                <a:spcPts val="0"/>
              </a:spcAft>
              <a:buNone/>
            </a:pPr>
            <a:r>
              <a:rPr lang="ru-RU" dirty="0">
                <a:latin typeface="Times New Roman" panose="02020603050405020304" pitchFamily="18" charset="0"/>
                <a:ea typeface="Times New Roman" panose="02020603050405020304" pitchFamily="18" charset="0"/>
              </a:rPr>
              <a:t>б</a:t>
            </a:r>
            <a:r>
              <a:rPr lang="ru-RU" spc="-4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a:t>
            </a:r>
            <a:r>
              <a:rPr lang="ru-RU" spc="-4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классификационная</a:t>
            </a:r>
            <a:r>
              <a:rPr lang="ru-RU" spc="-4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группа</a:t>
            </a:r>
            <a:r>
              <a:rPr lang="ru-RU" spc="-4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стандарта </a:t>
            </a:r>
            <a:endParaRPr lang="ru-RU" dirty="0" smtClean="0">
              <a:latin typeface="Times New Roman" panose="02020603050405020304" pitchFamily="18" charset="0"/>
              <a:ea typeface="Times New Roman" panose="02020603050405020304" pitchFamily="18" charset="0"/>
            </a:endParaRPr>
          </a:p>
          <a:p>
            <a:pPr marL="581025" marR="2315210" indent="0">
              <a:spcBef>
                <a:spcPts val="10"/>
              </a:spcBef>
              <a:spcAft>
                <a:spcPts val="0"/>
              </a:spcAft>
              <a:buNone/>
            </a:pPr>
            <a:r>
              <a:rPr lang="ru-RU" dirty="0" smtClean="0">
                <a:latin typeface="Times New Roman" panose="02020603050405020304" pitchFamily="18" charset="0"/>
                <a:ea typeface="Times New Roman" panose="02020603050405020304" pitchFamily="18" charset="0"/>
              </a:rPr>
              <a:t>в </a:t>
            </a:r>
            <a:r>
              <a:rPr lang="ru-RU" dirty="0">
                <a:latin typeface="Times New Roman" panose="02020603050405020304" pitchFamily="18" charset="0"/>
                <a:ea typeface="Times New Roman" panose="02020603050405020304" pitchFamily="18" charset="0"/>
              </a:rPr>
              <a:t>– порядковый номер в группе</a:t>
            </a:r>
          </a:p>
          <a:p>
            <a:pPr marL="581025" indent="0">
              <a:lnSpc>
                <a:spcPts val="1605"/>
              </a:lnSpc>
              <a:spcAft>
                <a:spcPts val="0"/>
              </a:spcAft>
              <a:buNone/>
            </a:pPr>
            <a:r>
              <a:rPr lang="ru-RU" dirty="0">
                <a:latin typeface="Times New Roman" panose="02020603050405020304" pitchFamily="18" charset="0"/>
                <a:ea typeface="Times New Roman" panose="02020603050405020304" pitchFamily="18" charset="0"/>
              </a:rPr>
              <a:t>г</a:t>
            </a:r>
            <a:r>
              <a:rPr lang="ru-RU" spc="-1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a:t>
            </a:r>
            <a:r>
              <a:rPr lang="ru-RU" spc="-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принадлежность</a:t>
            </a:r>
            <a:r>
              <a:rPr lang="ru-RU" spc="-1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к</a:t>
            </a:r>
            <a:r>
              <a:rPr lang="ru-RU" spc="-1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серии</a:t>
            </a:r>
            <a:r>
              <a:rPr lang="ru-RU" spc="-5" dirty="0">
                <a:latin typeface="Times New Roman" panose="02020603050405020304" pitchFamily="18" charset="0"/>
                <a:ea typeface="Times New Roman" panose="02020603050405020304" pitchFamily="18" charset="0"/>
              </a:rPr>
              <a:t> </a:t>
            </a:r>
            <a:r>
              <a:rPr lang="ru-RU" spc="-20" dirty="0" smtClean="0">
                <a:latin typeface="Times New Roman" panose="02020603050405020304" pitchFamily="18" charset="0"/>
                <a:ea typeface="Times New Roman" panose="02020603050405020304" pitchFamily="18" charset="0"/>
              </a:rPr>
              <a:t>ЕСКД</a:t>
            </a:r>
          </a:p>
          <a:p>
            <a:pPr marL="581025" indent="0">
              <a:lnSpc>
                <a:spcPts val="1605"/>
              </a:lnSpc>
              <a:spcAft>
                <a:spcPts val="0"/>
              </a:spcAft>
              <a:buNone/>
            </a:pPr>
            <a:endParaRPr lang="ru-RU" dirty="0">
              <a:latin typeface="Times New Roman" panose="02020603050405020304" pitchFamily="18" charset="0"/>
              <a:ea typeface="Times New Roman" panose="02020603050405020304" pitchFamily="18" charset="0"/>
            </a:endParaRPr>
          </a:p>
          <a:p>
            <a:pPr marL="0" indent="0">
              <a:buNone/>
            </a:pPr>
            <a:r>
              <a:rPr lang="ru-RU" b="1" dirty="0" smtClean="0">
                <a:latin typeface="Times New Roman" panose="02020603050405020304" pitchFamily="18" charset="0"/>
                <a:cs typeface="Times New Roman" panose="02020603050405020304" pitchFamily="18" charset="0"/>
              </a:rPr>
              <a:t>Ответ: Г</a:t>
            </a:r>
          </a:p>
          <a:p>
            <a:pPr marL="0" indent="0">
              <a:buNone/>
            </a:pPr>
            <a:r>
              <a:rPr lang="ru-RU" dirty="0" smtClean="0">
                <a:latin typeface="Times New Roman" panose="02020603050405020304" pitchFamily="18" charset="0"/>
                <a:cs typeface="Times New Roman" panose="02020603050405020304" pitchFamily="18" charset="0"/>
              </a:rPr>
              <a:t>Пояснение: Правильный ответ ответили   небольшое количество обучающихся.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49310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79610" y="251011"/>
            <a:ext cx="11479307" cy="6606989"/>
          </a:xfrm>
        </p:spPr>
        <p:txBody>
          <a:bodyPr>
            <a:normAutofit lnSpcReduction="10000"/>
          </a:bodyPr>
          <a:lstStyle/>
          <a:p>
            <a:pPr marL="0" lvl="0" indent="0">
              <a:buNone/>
            </a:pPr>
            <a:r>
              <a:rPr lang="ru-RU" sz="2400" b="1" dirty="0" smtClean="0">
                <a:latin typeface="Times New Roman" panose="02020603050405020304" pitchFamily="18" charset="0"/>
                <a:cs typeface="Times New Roman" panose="02020603050405020304" pitchFamily="18" charset="0"/>
              </a:rPr>
              <a:t>5.В </a:t>
            </a:r>
            <a:r>
              <a:rPr lang="ru-RU" sz="2400" b="1" dirty="0">
                <a:latin typeface="Times New Roman" panose="02020603050405020304" pitchFamily="18" charset="0"/>
                <a:cs typeface="Times New Roman" panose="02020603050405020304" pitchFamily="18" charset="0"/>
              </a:rPr>
              <a:t>каких типах аккумуляторов эффект памяти оказывает существенное влияние на работу?</a:t>
            </a:r>
          </a:p>
          <a:p>
            <a:pPr marL="0" indent="0">
              <a:buNone/>
            </a:pPr>
            <a:r>
              <a:rPr lang="ru-RU" sz="2400" dirty="0">
                <a:latin typeface="Times New Roman" panose="02020603050405020304" pitchFamily="18" charset="0"/>
                <a:cs typeface="Times New Roman" panose="02020603050405020304" pitchFamily="18" charset="0"/>
              </a:rPr>
              <a:t>а – свинцово-кислотные </a:t>
            </a:r>
            <a:endParaRPr lang="ru-RU" sz="2400" dirty="0" smtClean="0">
              <a:latin typeface="Times New Roman" panose="02020603050405020304" pitchFamily="18" charset="0"/>
              <a:cs typeface="Times New Roman" panose="02020603050405020304" pitchFamily="18" charset="0"/>
            </a:endParaRPr>
          </a:p>
          <a:p>
            <a:pPr marL="0" indent="0">
              <a:buNone/>
            </a:pPr>
            <a:r>
              <a:rPr lang="ru-RU" sz="2400" dirty="0" smtClean="0">
                <a:latin typeface="Times New Roman" panose="02020603050405020304" pitchFamily="18" charset="0"/>
                <a:cs typeface="Times New Roman" panose="02020603050405020304" pitchFamily="18" charset="0"/>
              </a:rPr>
              <a:t>б </a:t>
            </a:r>
            <a:r>
              <a:rPr lang="ru-RU" sz="2400" dirty="0">
                <a:latin typeface="Times New Roman" panose="02020603050405020304" pitchFamily="18" charset="0"/>
                <a:cs typeface="Times New Roman" panose="02020603050405020304" pitchFamily="18" charset="0"/>
              </a:rPr>
              <a:t>– никель-кадмиевые</a:t>
            </a:r>
          </a:p>
          <a:p>
            <a:pPr marL="0" indent="0">
              <a:buNone/>
            </a:pPr>
            <a:r>
              <a:rPr lang="ru-RU" sz="2400" dirty="0">
                <a:latin typeface="Times New Roman" panose="02020603050405020304" pitchFamily="18" charset="0"/>
                <a:cs typeface="Times New Roman" panose="02020603050405020304" pitchFamily="18" charset="0"/>
              </a:rPr>
              <a:t>в – литий-полимерные</a:t>
            </a:r>
          </a:p>
          <a:p>
            <a:pPr marL="0" indent="0">
              <a:buNone/>
            </a:pPr>
            <a:r>
              <a:rPr lang="ru-RU" sz="2400" dirty="0">
                <a:latin typeface="Times New Roman" panose="02020603050405020304" pitchFamily="18" charset="0"/>
                <a:cs typeface="Times New Roman" panose="02020603050405020304" pitchFamily="18" charset="0"/>
              </a:rPr>
              <a:t>г – никель-металлгидридные </a:t>
            </a:r>
            <a:endParaRPr lang="ru-RU" sz="2400" dirty="0" smtClean="0">
              <a:latin typeface="Times New Roman" panose="02020603050405020304" pitchFamily="18" charset="0"/>
              <a:cs typeface="Times New Roman" panose="02020603050405020304" pitchFamily="18" charset="0"/>
            </a:endParaRPr>
          </a:p>
          <a:p>
            <a:pPr marL="0" indent="0">
              <a:buNone/>
            </a:pPr>
            <a:r>
              <a:rPr lang="ru-RU" sz="2400" dirty="0" smtClean="0">
                <a:latin typeface="Times New Roman" panose="02020603050405020304" pitchFamily="18" charset="0"/>
                <a:cs typeface="Times New Roman" panose="02020603050405020304" pitchFamily="18" charset="0"/>
              </a:rPr>
              <a:t>д </a:t>
            </a:r>
            <a:r>
              <a:rPr lang="ru-RU" sz="2400" dirty="0">
                <a:latin typeface="Times New Roman" panose="02020603050405020304" pitchFamily="18" charset="0"/>
                <a:cs typeface="Times New Roman" panose="02020603050405020304" pitchFamily="18" charset="0"/>
              </a:rPr>
              <a:t>– литий-ионные</a:t>
            </a:r>
          </a:p>
          <a:p>
            <a:pPr marL="0" indent="0">
              <a:buNone/>
            </a:pPr>
            <a:r>
              <a:rPr lang="ru-RU" sz="2400" dirty="0">
                <a:latin typeface="Times New Roman" panose="02020603050405020304" pitchFamily="18" charset="0"/>
                <a:cs typeface="Times New Roman" panose="02020603050405020304" pitchFamily="18" charset="0"/>
              </a:rPr>
              <a:t>е – </a:t>
            </a:r>
            <a:r>
              <a:rPr lang="ru-RU" sz="2400" dirty="0" smtClean="0">
                <a:latin typeface="Times New Roman" panose="02020603050405020304" pitchFamily="18" charset="0"/>
                <a:cs typeface="Times New Roman" panose="02020603050405020304" pitchFamily="18" charset="0"/>
              </a:rPr>
              <a:t>алкалиновые</a:t>
            </a:r>
          </a:p>
          <a:p>
            <a:pPr marL="0" indent="0">
              <a:buNone/>
            </a:pPr>
            <a:r>
              <a:rPr lang="ru-RU" sz="2400" b="1" dirty="0" smtClean="0">
                <a:latin typeface="Times New Roman" panose="02020603050405020304" pitchFamily="18" charset="0"/>
                <a:cs typeface="Times New Roman" panose="02020603050405020304" pitchFamily="18" charset="0"/>
              </a:rPr>
              <a:t>Ответ: Б,Г</a:t>
            </a:r>
            <a:endParaRPr lang="ru-RU" sz="2400" b="1" dirty="0">
              <a:latin typeface="Times New Roman" panose="02020603050405020304" pitchFamily="18" charset="0"/>
              <a:cs typeface="Times New Roman" panose="02020603050405020304" pitchFamily="18" charset="0"/>
            </a:endParaRPr>
          </a:p>
          <a:p>
            <a:pPr marL="0" indent="0">
              <a:buNone/>
            </a:pPr>
            <a:r>
              <a:rPr lang="ru-RU" sz="2400" dirty="0" smtClean="0">
                <a:latin typeface="Times New Roman" panose="02020603050405020304" pitchFamily="18" charset="0"/>
                <a:cs typeface="Times New Roman" panose="02020603050405020304" pitchFamily="18" charset="0"/>
              </a:rPr>
              <a:t>Пояснение: На данный вопрос  обучающиеся выбирали только один ответ.</a:t>
            </a:r>
          </a:p>
          <a:p>
            <a:pPr marL="0" lvl="0" indent="0">
              <a:buNone/>
            </a:pPr>
            <a:r>
              <a:rPr lang="ru-RU" sz="2400" b="1" dirty="0" smtClean="0">
                <a:latin typeface="Times New Roman" panose="02020603050405020304" pitchFamily="18" charset="0"/>
                <a:cs typeface="Times New Roman" panose="02020603050405020304" pitchFamily="18" charset="0"/>
              </a:rPr>
              <a:t>6.Вставьте </a:t>
            </a:r>
            <a:r>
              <a:rPr lang="ru-RU" sz="2400" b="1" dirty="0">
                <a:latin typeface="Times New Roman" panose="02020603050405020304" pitchFamily="18" charset="0"/>
                <a:cs typeface="Times New Roman" panose="02020603050405020304" pitchFamily="18" charset="0"/>
              </a:rPr>
              <a:t>пропущенные слова:</a:t>
            </a:r>
          </a:p>
          <a:p>
            <a:pPr marL="0" indent="0">
              <a:buNone/>
            </a:pPr>
            <a:r>
              <a:rPr lang="ru-RU" sz="2400" dirty="0">
                <a:latin typeface="Times New Roman" panose="02020603050405020304" pitchFamily="18" charset="0"/>
                <a:cs typeface="Times New Roman" panose="02020603050405020304" pitchFamily="18" charset="0"/>
              </a:rPr>
              <a:t>На тепловых электростанциях ротор генератора вращается с помощью</a:t>
            </a:r>
          </a:p>
          <a:p>
            <a:pPr marL="0" indent="0">
              <a:buNone/>
            </a:pPr>
            <a:r>
              <a:rPr lang="ru-RU" sz="2400" u="sng"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1</a:t>
            </a:r>
            <a:r>
              <a:rPr lang="ru-RU" sz="2400" u="sng"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турбины, на гидроэлектростанциях – с помощью </a:t>
            </a:r>
            <a:r>
              <a:rPr lang="ru-RU" sz="2400" u="sng" dirty="0" smtClean="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2</a:t>
            </a:r>
            <a:r>
              <a:rPr lang="ru-RU" sz="2400" u="sng"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турбины.</a:t>
            </a:r>
          </a:p>
          <a:p>
            <a:pPr marL="0" indent="0">
              <a:buNone/>
            </a:pPr>
            <a:r>
              <a:rPr lang="ru-RU" sz="2400" b="1" dirty="0" smtClean="0">
                <a:latin typeface="Times New Roman" panose="02020603050405020304" pitchFamily="18" charset="0"/>
                <a:cs typeface="Times New Roman" panose="02020603050405020304" pitchFamily="18" charset="0"/>
              </a:rPr>
              <a:t>Ответ: 1-паровой, 2-водяной</a:t>
            </a:r>
          </a:p>
          <a:p>
            <a:pPr marL="0" indent="0">
              <a:buNone/>
            </a:pPr>
            <a:r>
              <a:rPr lang="ru-RU" sz="2400" dirty="0" smtClean="0">
                <a:latin typeface="Times New Roman" panose="02020603050405020304" pitchFamily="18" charset="0"/>
                <a:cs typeface="Times New Roman" panose="02020603050405020304" pitchFamily="18" charset="0"/>
              </a:rPr>
              <a:t>Пояснение: Справились все, затруднений не вызвало.</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73506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0" y="358588"/>
            <a:ext cx="11779624" cy="6499412"/>
          </a:xfrm>
        </p:spPr>
        <p:txBody>
          <a:bodyPr>
            <a:normAutofit/>
          </a:bodyPr>
          <a:lstStyle/>
          <a:p>
            <a:pPr marL="0" lvl="0" indent="0">
              <a:buNone/>
            </a:pPr>
            <a:r>
              <a:rPr lang="ru-RU" dirty="0" smtClean="0">
                <a:latin typeface="Times New Roman" panose="02020603050405020304" pitchFamily="18" charset="0"/>
                <a:cs typeface="Times New Roman" panose="02020603050405020304" pitchFamily="18" charset="0"/>
              </a:rPr>
              <a:t>7.В </a:t>
            </a:r>
            <a:r>
              <a:rPr lang="ru-RU" dirty="0">
                <a:latin typeface="Times New Roman" panose="02020603050405020304" pitchFamily="18" charset="0"/>
                <a:cs typeface="Times New Roman" panose="02020603050405020304" pitchFamily="18" charset="0"/>
              </a:rPr>
              <a:t>классификации профессий, предложенной Евгением Александровичем Климовым, выделены типы профессий по признаку «предмет труда», классы профессий по признаку «цель труда», отделы профессий по признаку «средства (орудия) труда», группы профессий по признаку «условия труда». По средствам (орудиям) труда различают следующие отделы профессий: …, …, …, … </a:t>
            </a:r>
            <a:endParaRPr lang="ru-RU" dirty="0" smtClean="0">
              <a:latin typeface="Times New Roman" panose="02020603050405020304" pitchFamily="18" charset="0"/>
              <a:cs typeface="Times New Roman" panose="02020603050405020304" pitchFamily="18" charset="0"/>
            </a:endParaRPr>
          </a:p>
          <a:p>
            <a:pPr marL="0" lvl="0" indent="0">
              <a:buNone/>
            </a:pPr>
            <a:r>
              <a:rPr lang="ru-RU" dirty="0" smtClean="0">
                <a:latin typeface="Times New Roman" panose="02020603050405020304" pitchFamily="18" charset="0"/>
                <a:cs typeface="Times New Roman" panose="02020603050405020304" pitchFamily="18" charset="0"/>
              </a:rPr>
              <a:t>Напишите </a:t>
            </a:r>
            <a:r>
              <a:rPr lang="ru-RU" dirty="0">
                <a:latin typeface="Times New Roman" panose="02020603050405020304" pitchFamily="18" charset="0"/>
                <a:cs typeface="Times New Roman" panose="02020603050405020304" pitchFamily="18" charset="0"/>
              </a:rPr>
              <a:t>четыре отдела профессий по признаку «средства (орудия) труда</a:t>
            </a:r>
            <a:r>
              <a:rPr lang="ru-RU" dirty="0" smtClean="0">
                <a:latin typeface="Times New Roman" panose="02020603050405020304" pitchFamily="18" charset="0"/>
                <a:cs typeface="Times New Roman" panose="02020603050405020304" pitchFamily="18" charset="0"/>
              </a:rPr>
              <a:t>».</a:t>
            </a:r>
            <a:endParaRPr lang="ru-RU" dirty="0" smtClean="0"/>
          </a:p>
          <a:p>
            <a:pPr marL="0" indent="0">
              <a:buNone/>
            </a:pPr>
            <a:r>
              <a:rPr lang="ru-RU" sz="2400" b="1" dirty="0" smtClean="0">
                <a:latin typeface="Times New Roman" panose="02020603050405020304" pitchFamily="18" charset="0"/>
                <a:cs typeface="Times New Roman" panose="02020603050405020304" pitchFamily="18" charset="0"/>
              </a:rPr>
              <a:t>Ответ:</a:t>
            </a:r>
          </a:p>
          <a:p>
            <a:pPr marL="0" indent="0">
              <a:buNone/>
            </a:pPr>
            <a:r>
              <a:rPr lang="ru-RU" sz="2400" b="1" dirty="0" smtClean="0">
                <a:latin typeface="Times New Roman" panose="02020603050405020304" pitchFamily="18" charset="0"/>
                <a:cs typeface="Times New Roman" panose="02020603050405020304" pitchFamily="18" charset="0"/>
              </a:rPr>
              <a:t>Профессии ручного труда (Р)</a:t>
            </a:r>
          </a:p>
          <a:p>
            <a:pPr marL="0" indent="0">
              <a:buNone/>
            </a:pPr>
            <a:r>
              <a:rPr lang="ru-RU" sz="2400" b="1" dirty="0" smtClean="0">
                <a:latin typeface="Times New Roman" panose="02020603050405020304" pitchFamily="18" charset="0"/>
                <a:cs typeface="Times New Roman" panose="02020603050405020304" pitchFamily="18" charset="0"/>
              </a:rPr>
              <a:t>Профессии машинно-ручного труда(М)</a:t>
            </a:r>
          </a:p>
          <a:p>
            <a:pPr marL="0" indent="0">
              <a:buNone/>
            </a:pPr>
            <a:r>
              <a:rPr lang="ru-RU" sz="2400" b="1" dirty="0" smtClean="0">
                <a:latin typeface="Times New Roman" panose="02020603050405020304" pitchFamily="18" charset="0"/>
                <a:cs typeface="Times New Roman" panose="02020603050405020304" pitchFamily="18" charset="0"/>
              </a:rPr>
              <a:t>Профессии, связанные с применением автоматизированных и автоматических систем (А)</a:t>
            </a:r>
          </a:p>
          <a:p>
            <a:pPr marL="0" indent="0">
              <a:buNone/>
            </a:pPr>
            <a:r>
              <a:rPr lang="ru-RU" sz="2400" b="1" dirty="0" smtClean="0">
                <a:latin typeface="Times New Roman" panose="02020603050405020304" pitchFamily="18" charset="0"/>
                <a:cs typeface="Times New Roman" panose="02020603050405020304" pitchFamily="18" charset="0"/>
              </a:rPr>
              <a:t>Профессии, связанные с преобладание функциональных средств </a:t>
            </a:r>
            <a:r>
              <a:rPr lang="ru-RU" sz="2400" b="1" dirty="0">
                <a:latin typeface="Times New Roman" panose="02020603050405020304" pitchFamily="18" charset="0"/>
                <a:cs typeface="Times New Roman" panose="02020603050405020304" pitchFamily="18" charset="0"/>
              </a:rPr>
              <a:t>т</a:t>
            </a:r>
            <a:r>
              <a:rPr lang="ru-RU" sz="2400" b="1" dirty="0" smtClean="0">
                <a:latin typeface="Times New Roman" panose="02020603050405020304" pitchFamily="18" charset="0"/>
                <a:cs typeface="Times New Roman" panose="02020603050405020304" pitchFamily="18" charset="0"/>
              </a:rPr>
              <a:t>руда (Ф)</a:t>
            </a:r>
          </a:p>
          <a:p>
            <a:pPr marL="0" indent="0">
              <a:buNone/>
            </a:pPr>
            <a:r>
              <a:rPr lang="ru-RU" sz="2400" dirty="0" smtClean="0">
                <a:latin typeface="Times New Roman" panose="02020603050405020304" pitchFamily="18" charset="0"/>
                <a:cs typeface="Times New Roman" panose="02020603050405020304" pitchFamily="18" charset="0"/>
              </a:rPr>
              <a:t>Пояснение: Вопрос вызвал затруднения. Правильного ответа не дал  никто.</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15853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36176" y="394448"/>
            <a:ext cx="11282083" cy="6149787"/>
          </a:xfrm>
        </p:spPr>
        <p:txBody>
          <a:bodyPr>
            <a:normAutofit/>
          </a:bodyPr>
          <a:lstStyle/>
          <a:p>
            <a:pPr marL="0" indent="0">
              <a:buNone/>
            </a:pPr>
            <a:r>
              <a:rPr lang="ru-RU" dirty="0" smtClean="0">
                <a:latin typeface="Times New Roman" panose="02020603050405020304" pitchFamily="18" charset="0"/>
                <a:ea typeface="Times New Roman" panose="02020603050405020304" pitchFamily="18" charset="0"/>
              </a:rPr>
              <a:t>8.Представитель </a:t>
            </a:r>
            <a:r>
              <a:rPr lang="ru-RU" dirty="0">
                <a:latin typeface="Times New Roman" panose="02020603050405020304" pitchFamily="18" charset="0"/>
                <a:ea typeface="Times New Roman" panose="02020603050405020304" pitchFamily="18" charset="0"/>
              </a:rPr>
              <a:t>какой старинной профессии изображён на репродукции картины С.А. </a:t>
            </a:r>
            <a:r>
              <a:rPr lang="ru-RU" dirty="0" err="1">
                <a:latin typeface="Times New Roman" panose="02020603050405020304" pitchFamily="18" charset="0"/>
                <a:ea typeface="Times New Roman" panose="02020603050405020304" pitchFamily="18" charset="0"/>
              </a:rPr>
              <a:t>Кроповинского</a:t>
            </a:r>
            <a:r>
              <a:rPr lang="ru-RU" dirty="0">
                <a:latin typeface="Times New Roman" panose="02020603050405020304" pitchFamily="18" charset="0"/>
                <a:ea typeface="Times New Roman" panose="02020603050405020304" pitchFamily="18" charset="0"/>
              </a:rPr>
              <a:t>? К какому типу профессий по предмету труда в классификации профессий, предложенной Евгением Александровичем Климовым, она </a:t>
            </a:r>
            <a:r>
              <a:rPr lang="ru-RU" dirty="0" smtClean="0">
                <a:latin typeface="Times New Roman" panose="02020603050405020304" pitchFamily="18" charset="0"/>
                <a:ea typeface="Times New Roman" panose="02020603050405020304" pitchFamily="18" charset="0"/>
              </a:rPr>
              <a:t>относится?</a:t>
            </a: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a:p>
            <a:pPr marL="0" indent="0">
              <a:buNone/>
            </a:pPr>
            <a:r>
              <a:rPr lang="ru-RU" b="1" dirty="0" smtClean="0">
                <a:latin typeface="Times New Roman" panose="02020603050405020304" pitchFamily="18" charset="0"/>
                <a:cs typeface="Times New Roman" panose="02020603050405020304" pitchFamily="18" charset="0"/>
              </a:rPr>
              <a:t>Ответ: Фонарщик, Человек- Техник</a:t>
            </a:r>
          </a:p>
          <a:p>
            <a:pPr marL="0" indent="0">
              <a:buNone/>
            </a:pPr>
            <a:r>
              <a:rPr lang="ru-RU" dirty="0" smtClean="0">
                <a:latin typeface="Times New Roman" panose="02020603050405020304" pitchFamily="18" charset="0"/>
                <a:cs typeface="Times New Roman" panose="02020603050405020304" pitchFamily="18" charset="0"/>
              </a:rPr>
              <a:t>Пояснение: На первый вопрос ответили все, со вторым   затруднения.</a:t>
            </a:r>
          </a:p>
          <a:p>
            <a:pPr marL="0" indent="0">
              <a:buNone/>
            </a:pPr>
            <a:endParaRPr lang="ru-RU" b="1"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8590858" y="2007195"/>
            <a:ext cx="2292295" cy="3292125"/>
          </a:xfrm>
          <a:prstGeom prst="rect">
            <a:avLst/>
          </a:prstGeom>
        </p:spPr>
      </p:pic>
    </p:spTree>
    <p:extLst>
      <p:ext uri="{BB962C8B-B14F-4D97-AF65-F5344CB8AC3E}">
        <p14:creationId xmlns:p14="http://schemas.microsoft.com/office/powerpoint/2010/main" val="14806768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0271" y="681318"/>
            <a:ext cx="10515600" cy="5621151"/>
          </a:xfrm>
        </p:spPr>
        <p:txBody>
          <a:bodyPr/>
          <a:lstStyle/>
          <a:p>
            <a:pPr marL="0" indent="0" algn="ctr">
              <a:buNone/>
            </a:pPr>
            <a:r>
              <a:rPr lang="ru-RU" b="1" dirty="0">
                <a:latin typeface="Times New Roman" panose="02020603050405020304" pitchFamily="18" charset="0"/>
                <a:cs typeface="Times New Roman" panose="02020603050405020304" pitchFamily="18" charset="0"/>
              </a:rPr>
              <a:t>Специальная часть</a:t>
            </a:r>
          </a:p>
          <a:p>
            <a:pPr marL="0" lvl="0" indent="0">
              <a:buNone/>
            </a:pPr>
            <a:r>
              <a:rPr lang="ru-RU" b="1" dirty="0" smtClean="0">
                <a:latin typeface="Times New Roman" panose="02020603050405020304" pitchFamily="18" charset="0"/>
                <a:cs typeface="Times New Roman" panose="02020603050405020304" pitchFamily="18" charset="0"/>
              </a:rPr>
              <a:t>9.Какие </a:t>
            </a:r>
            <a:r>
              <a:rPr lang="ru-RU" b="1" dirty="0">
                <a:latin typeface="Times New Roman" panose="02020603050405020304" pitchFamily="18" charset="0"/>
                <a:cs typeface="Times New Roman" panose="02020603050405020304" pitchFamily="18" charset="0"/>
              </a:rPr>
              <a:t>растения из овощных культур являются источниками эфирных масел и ароматических веществ</a:t>
            </a:r>
            <a:r>
              <a:rPr lang="ru-RU" b="1" dirty="0" smtClean="0">
                <a:latin typeface="Times New Roman" panose="02020603050405020304" pitchFamily="18" charset="0"/>
                <a:cs typeface="Times New Roman" panose="02020603050405020304" pitchFamily="18" charset="0"/>
              </a:rPr>
              <a:t>?</a:t>
            </a:r>
          </a:p>
          <a:p>
            <a:pPr marL="0" lvl="0" indent="0">
              <a:buNone/>
            </a:pPr>
            <a:endParaRPr lang="ru-RU" b="1" dirty="0">
              <a:latin typeface="Times New Roman" panose="02020603050405020304" pitchFamily="18" charset="0"/>
              <a:cs typeface="Times New Roman" panose="02020603050405020304" pitchFamily="18" charset="0"/>
            </a:endParaRPr>
          </a:p>
          <a:p>
            <a:pPr marL="0" indent="0">
              <a:buNone/>
            </a:pPr>
            <a:r>
              <a:rPr lang="ru-RU" dirty="0">
                <a:latin typeface="Times New Roman" panose="02020603050405020304" pitchFamily="18" charset="0"/>
                <a:cs typeface="Times New Roman" panose="02020603050405020304" pitchFamily="18" charset="0"/>
              </a:rPr>
              <a:t>а – картофель, тыква</a:t>
            </a:r>
          </a:p>
          <a:p>
            <a:pPr marL="0" indent="0">
              <a:buNone/>
            </a:pPr>
            <a:r>
              <a:rPr lang="ru-RU" dirty="0">
                <a:latin typeface="Times New Roman" panose="02020603050405020304" pitchFamily="18" charset="0"/>
                <a:cs typeface="Times New Roman" panose="02020603050405020304" pitchFamily="18" charset="0"/>
              </a:rPr>
              <a:t>б – сельдерей, петрушка в – свёкла, капуста</a:t>
            </a:r>
          </a:p>
          <a:p>
            <a:pPr marL="0" indent="0">
              <a:buNone/>
            </a:pPr>
            <a:r>
              <a:rPr lang="ru-RU" dirty="0">
                <a:latin typeface="Times New Roman" panose="02020603050405020304" pitchFamily="18" charset="0"/>
                <a:cs typeface="Times New Roman" panose="02020603050405020304" pitchFamily="18" charset="0"/>
              </a:rPr>
              <a:t>г – спаржа, </a:t>
            </a:r>
            <a:r>
              <a:rPr lang="ru-RU" dirty="0" smtClean="0">
                <a:latin typeface="Times New Roman" panose="02020603050405020304" pitchFamily="18" charset="0"/>
                <a:cs typeface="Times New Roman" panose="02020603050405020304" pitchFamily="18" charset="0"/>
              </a:rPr>
              <a:t>шпинат</a:t>
            </a:r>
          </a:p>
          <a:p>
            <a:pPr marL="0" indent="0">
              <a:buNone/>
            </a:pPr>
            <a:endParaRPr lang="ru-RU" dirty="0">
              <a:latin typeface="Times New Roman" panose="02020603050405020304" pitchFamily="18" charset="0"/>
              <a:cs typeface="Times New Roman" panose="02020603050405020304" pitchFamily="18" charset="0"/>
            </a:endParaRPr>
          </a:p>
          <a:p>
            <a:pPr marL="0" indent="0">
              <a:buNone/>
            </a:pPr>
            <a:r>
              <a:rPr lang="ru-RU" b="1" dirty="0" smtClean="0">
                <a:latin typeface="Times New Roman" panose="02020603050405020304" pitchFamily="18" charset="0"/>
                <a:cs typeface="Times New Roman" panose="02020603050405020304" pitchFamily="18" charset="0"/>
              </a:rPr>
              <a:t>Ответ: Б</a:t>
            </a:r>
          </a:p>
          <a:p>
            <a:pPr marL="0" indent="0">
              <a:buNone/>
            </a:pPr>
            <a:r>
              <a:rPr lang="ru-RU" dirty="0" smtClean="0">
                <a:latin typeface="Times New Roman" panose="02020603050405020304" pitchFamily="18" charset="0"/>
                <a:cs typeface="Times New Roman" panose="02020603050405020304" pitchFamily="18" charset="0"/>
              </a:rPr>
              <a:t>Пояснение: Ответили  большее количество обучающихся.</a:t>
            </a:r>
          </a:p>
          <a:p>
            <a:pPr marL="0" indent="0">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45868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55813"/>
            <a:ext cx="10941424" cy="5057292"/>
          </a:xfrm>
        </p:spPr>
        <p:txBody>
          <a:bodyPr/>
          <a:lstStyle/>
          <a:p>
            <a:pPr marL="0" lvl="0" indent="0">
              <a:buNone/>
            </a:pPr>
            <a:r>
              <a:rPr lang="ru-RU" b="1" dirty="0" smtClean="0">
                <a:latin typeface="Times New Roman" panose="02020603050405020304" pitchFamily="18" charset="0"/>
                <a:cs typeface="Times New Roman" panose="02020603050405020304" pitchFamily="18" charset="0"/>
              </a:rPr>
              <a:t>10.Установите </a:t>
            </a:r>
            <a:r>
              <a:rPr lang="ru-RU" b="1" dirty="0">
                <a:latin typeface="Times New Roman" panose="02020603050405020304" pitchFamily="18" charset="0"/>
                <a:cs typeface="Times New Roman" panose="02020603050405020304" pitchFamily="18" charset="0"/>
              </a:rPr>
              <a:t>соответствие между видами сыра и их названиями</a:t>
            </a:r>
            <a:r>
              <a:rPr lang="ru-RU" b="1" dirty="0" smtClean="0">
                <a:latin typeface="Times New Roman" panose="02020603050405020304" pitchFamily="18" charset="0"/>
                <a:cs typeface="Times New Roman" panose="02020603050405020304" pitchFamily="18" charset="0"/>
              </a:rPr>
              <a:t>.</a:t>
            </a:r>
          </a:p>
          <a:p>
            <a:pPr marL="0" lvl="0" indent="0">
              <a:buNone/>
            </a:pPr>
            <a:endParaRPr lang="ru-RU" b="1" dirty="0">
              <a:latin typeface="Times New Roman" panose="02020603050405020304" pitchFamily="18" charset="0"/>
              <a:cs typeface="Times New Roman" panose="02020603050405020304" pitchFamily="18" charset="0"/>
            </a:endParaRPr>
          </a:p>
          <a:p>
            <a:pPr marL="0" lvl="0" indent="0">
              <a:buNone/>
            </a:pPr>
            <a:endParaRPr lang="ru-RU" b="1" dirty="0">
              <a:latin typeface="Times New Roman" panose="02020603050405020304" pitchFamily="18" charset="0"/>
              <a:cs typeface="Times New Roman" panose="02020603050405020304" pitchFamily="18" charset="0"/>
            </a:endParaRPr>
          </a:p>
          <a:p>
            <a:pPr marL="0" indent="0">
              <a:buNone/>
            </a:pPr>
            <a:r>
              <a:rPr lang="ru-RU" b="1" dirty="0">
                <a:latin typeface="Times New Roman" panose="02020603050405020304" pitchFamily="18" charset="0"/>
                <a:cs typeface="Times New Roman" panose="02020603050405020304" pitchFamily="18" charset="0"/>
              </a:rPr>
              <a:t> </a:t>
            </a:r>
          </a:p>
          <a:p>
            <a:endParaRPr lang="ru-RU" dirty="0">
              <a:latin typeface="Times New Roman" panose="02020603050405020304" pitchFamily="18" charset="0"/>
              <a:cs typeface="Times New Roman" panose="02020603050405020304"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747179754"/>
              </p:ext>
            </p:extLst>
          </p:nvPr>
        </p:nvGraphicFramePr>
        <p:xfrm>
          <a:off x="838200" y="1410437"/>
          <a:ext cx="10841748" cy="3717374"/>
        </p:xfrm>
        <a:graphic>
          <a:graphicData uri="http://schemas.openxmlformats.org/drawingml/2006/table">
            <a:tbl>
              <a:tblPr firstRow="1" firstCol="1" lastRow="1" lastCol="1" bandRow="1" bandCol="1"/>
              <a:tblGrid>
                <a:gridCol w="521215">
                  <a:extLst>
                    <a:ext uri="{9D8B030D-6E8A-4147-A177-3AD203B41FA5}">
                      <a16:colId xmlns:a16="http://schemas.microsoft.com/office/drawing/2014/main" val="3626821246"/>
                    </a:ext>
                  </a:extLst>
                </a:gridCol>
                <a:gridCol w="2108185">
                  <a:extLst>
                    <a:ext uri="{9D8B030D-6E8A-4147-A177-3AD203B41FA5}">
                      <a16:colId xmlns:a16="http://schemas.microsoft.com/office/drawing/2014/main" val="2568328422"/>
                    </a:ext>
                  </a:extLst>
                </a:gridCol>
                <a:gridCol w="1086471">
                  <a:extLst>
                    <a:ext uri="{9D8B030D-6E8A-4147-A177-3AD203B41FA5}">
                      <a16:colId xmlns:a16="http://schemas.microsoft.com/office/drawing/2014/main" val="3873421870"/>
                    </a:ext>
                  </a:extLst>
                </a:gridCol>
                <a:gridCol w="7125877">
                  <a:extLst>
                    <a:ext uri="{9D8B030D-6E8A-4147-A177-3AD203B41FA5}">
                      <a16:colId xmlns:a16="http://schemas.microsoft.com/office/drawing/2014/main" val="1659618514"/>
                    </a:ext>
                  </a:extLst>
                </a:gridCol>
              </a:tblGrid>
              <a:tr h="463949">
                <a:tc gridSpan="2">
                  <a:txBody>
                    <a:bodyPr/>
                    <a:lstStyle/>
                    <a:p>
                      <a:pPr marL="656590">
                        <a:lnSpc>
                          <a:spcPts val="1505"/>
                        </a:lnSpc>
                        <a:spcAft>
                          <a:spcPts val="0"/>
                        </a:spcAft>
                      </a:pPr>
                      <a:endParaRPr lang="ru-RU" sz="2800" b="1"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56590">
                        <a:lnSpc>
                          <a:spcPts val="1505"/>
                        </a:lnSpc>
                        <a:spcAft>
                          <a:spcPts val="0"/>
                        </a:spcAft>
                      </a:pPr>
                      <a:r>
                        <a:rPr lang="ru-RU" sz="2800" b="1" dirty="0" smtClean="0">
                          <a:effectLst/>
                          <a:latin typeface="Times New Roman" panose="02020603050405020304" pitchFamily="18" charset="0"/>
                          <a:ea typeface="Times New Roman" panose="02020603050405020304" pitchFamily="18" charset="0"/>
                          <a:cs typeface="Times New Roman" panose="02020603050405020304" pitchFamily="18" charset="0"/>
                        </a:rPr>
                        <a:t>Вид</a:t>
                      </a:r>
                      <a:r>
                        <a:rPr lang="ru-RU" sz="2800" b="1" spc="-2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spc="-20" dirty="0">
                          <a:effectLst/>
                          <a:latin typeface="Times New Roman" panose="02020603050405020304" pitchFamily="18" charset="0"/>
                          <a:ea typeface="Times New Roman" panose="02020603050405020304" pitchFamily="18" charset="0"/>
                          <a:cs typeface="Times New Roman" panose="02020603050405020304" pitchFamily="18" charset="0"/>
                        </a:rPr>
                        <a:t>сыра</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gridSpan="2">
                  <a:txBody>
                    <a:bodyPr/>
                    <a:lstStyle/>
                    <a:p>
                      <a:pPr marL="1190625">
                        <a:lnSpc>
                          <a:spcPts val="1505"/>
                        </a:lnSpc>
                        <a:spcAft>
                          <a:spcPts val="0"/>
                        </a:spcAft>
                      </a:pPr>
                      <a:endParaRPr lang="ru-RU" sz="2800" b="1"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1190625">
                        <a:lnSpc>
                          <a:spcPts val="1505"/>
                        </a:lnSpc>
                        <a:spcAft>
                          <a:spcPts val="0"/>
                        </a:spcAft>
                      </a:pPr>
                      <a:r>
                        <a:rPr lang="ru-RU" sz="2800" b="1" dirty="0" smtClean="0">
                          <a:effectLst/>
                          <a:latin typeface="Times New Roman" panose="02020603050405020304" pitchFamily="18" charset="0"/>
                          <a:ea typeface="Times New Roman" panose="02020603050405020304" pitchFamily="18" charset="0"/>
                          <a:cs typeface="Times New Roman" panose="02020603050405020304" pitchFamily="18" charset="0"/>
                        </a:rPr>
                        <a:t>Название</a:t>
                      </a:r>
                      <a:r>
                        <a:rPr lang="ru-RU" sz="2800" b="1" spc="-4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spc="-20" dirty="0">
                          <a:effectLst/>
                          <a:latin typeface="Times New Roman" panose="02020603050405020304" pitchFamily="18" charset="0"/>
                          <a:ea typeface="Times New Roman" panose="02020603050405020304" pitchFamily="18" charset="0"/>
                          <a:cs typeface="Times New Roman" panose="02020603050405020304" pitchFamily="18" charset="0"/>
                        </a:rPr>
                        <a:t>сыра</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extLst>
                  <a:ext uri="{0D108BD9-81ED-4DB2-BD59-A6C34878D82A}">
                    <a16:rowId xmlns:a16="http://schemas.microsoft.com/office/drawing/2014/main" val="1235105298"/>
                  </a:ext>
                </a:extLst>
              </a:tr>
              <a:tr h="463949">
                <a:tc>
                  <a:txBody>
                    <a:bodyPr/>
                    <a:lstStyle/>
                    <a:p>
                      <a:pPr marL="67945">
                        <a:lnSpc>
                          <a:spcPts val="1510"/>
                        </a:lnSpc>
                        <a:spcAft>
                          <a:spcPts val="0"/>
                        </a:spcAft>
                      </a:pPr>
                      <a:endPar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7945">
                        <a:lnSpc>
                          <a:spcPts val="1510"/>
                        </a:lnSpc>
                        <a:spcAft>
                          <a:spcPts val="0"/>
                        </a:spcAft>
                      </a:pPr>
                      <a:r>
                        <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510"/>
                        </a:lnSpc>
                        <a:spcAft>
                          <a:spcPts val="0"/>
                        </a:spcAft>
                      </a:pPr>
                      <a:endPar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7945">
                        <a:lnSpc>
                          <a:spcPts val="1510"/>
                        </a:lnSpc>
                        <a:spcAft>
                          <a:spcPts val="0"/>
                        </a:spcAft>
                      </a:pPr>
                      <a:r>
                        <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rPr>
                        <a:t>рассольные</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8580">
                        <a:lnSpc>
                          <a:spcPts val="1510"/>
                        </a:lnSpc>
                        <a:spcAft>
                          <a:spcPts val="0"/>
                        </a:spcAft>
                      </a:pPr>
                      <a:endPar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8580">
                        <a:lnSpc>
                          <a:spcPts val="1510"/>
                        </a:lnSpc>
                        <a:spcAft>
                          <a:spcPts val="0"/>
                        </a:spcAft>
                      </a:pPr>
                      <a:r>
                        <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rPr>
                        <a:t>А</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215">
                        <a:lnSpc>
                          <a:spcPts val="1510"/>
                        </a:lnSpc>
                        <a:spcAft>
                          <a:spcPts val="0"/>
                        </a:spcAft>
                      </a:pPr>
                      <a:endPar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9215">
                        <a:lnSpc>
                          <a:spcPts val="1510"/>
                        </a:lnSpc>
                        <a:spcAft>
                          <a:spcPts val="0"/>
                        </a:spcAft>
                      </a:pPr>
                      <a:r>
                        <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rPr>
                        <a:t>пармезан</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3523066"/>
                  </a:ext>
                </a:extLst>
              </a:tr>
              <a:tr h="466840">
                <a:tc>
                  <a:txBody>
                    <a:bodyPr/>
                    <a:lstStyle/>
                    <a:p>
                      <a:pPr marL="67945">
                        <a:lnSpc>
                          <a:spcPts val="1520"/>
                        </a:lnSpc>
                        <a:spcAft>
                          <a:spcPts val="0"/>
                        </a:spcAft>
                      </a:pPr>
                      <a:endPar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7945">
                        <a:lnSpc>
                          <a:spcPts val="1520"/>
                        </a:lnSpc>
                        <a:spcAft>
                          <a:spcPts val="0"/>
                        </a:spcAft>
                      </a:pPr>
                      <a:r>
                        <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rPr>
                        <a:t>2</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520"/>
                        </a:lnSpc>
                        <a:spcAft>
                          <a:spcPts val="0"/>
                        </a:spcAft>
                      </a:pPr>
                      <a:endPar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7945">
                        <a:lnSpc>
                          <a:spcPts val="1520"/>
                        </a:lnSpc>
                        <a:spcAft>
                          <a:spcPts val="0"/>
                        </a:spcAft>
                      </a:pPr>
                      <a:r>
                        <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rPr>
                        <a:t>твёрдые</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8580">
                        <a:lnSpc>
                          <a:spcPts val="1520"/>
                        </a:lnSpc>
                        <a:spcAft>
                          <a:spcPts val="0"/>
                        </a:spcAft>
                      </a:pPr>
                      <a:endPar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8580">
                        <a:lnSpc>
                          <a:spcPts val="1520"/>
                        </a:lnSpc>
                        <a:spcAft>
                          <a:spcPts val="0"/>
                        </a:spcAft>
                      </a:pPr>
                      <a:r>
                        <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rPr>
                        <a:t>Б</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215">
                        <a:lnSpc>
                          <a:spcPts val="1520"/>
                        </a:lnSpc>
                        <a:spcAft>
                          <a:spcPts val="0"/>
                        </a:spcAft>
                      </a:pPr>
                      <a:endPar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9215">
                        <a:lnSpc>
                          <a:spcPts val="1520"/>
                        </a:lnSpc>
                        <a:spcAft>
                          <a:spcPts val="0"/>
                        </a:spcAft>
                      </a:pPr>
                      <a:r>
                        <a:rPr lang="ru-RU" sz="2800" spc="-10" dirty="0" err="1" smtClean="0">
                          <a:effectLst/>
                          <a:latin typeface="Times New Roman" panose="02020603050405020304" pitchFamily="18" charset="0"/>
                          <a:ea typeface="Times New Roman" panose="02020603050405020304" pitchFamily="18" charset="0"/>
                          <a:cs typeface="Times New Roman" panose="02020603050405020304" pitchFamily="18" charset="0"/>
                        </a:rPr>
                        <a:t>каламбер</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2952664"/>
                  </a:ext>
                </a:extLst>
              </a:tr>
              <a:tr h="463949">
                <a:tc>
                  <a:txBody>
                    <a:bodyPr/>
                    <a:lstStyle/>
                    <a:p>
                      <a:pPr marL="67945">
                        <a:lnSpc>
                          <a:spcPts val="1505"/>
                        </a:lnSpc>
                        <a:spcAft>
                          <a:spcPts val="0"/>
                        </a:spcAft>
                      </a:pPr>
                      <a:endPar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7945">
                        <a:lnSpc>
                          <a:spcPts val="1505"/>
                        </a:lnSpc>
                        <a:spcAft>
                          <a:spcPts val="0"/>
                        </a:spcAft>
                      </a:pPr>
                      <a:r>
                        <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rPr>
                        <a:t>3</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505"/>
                        </a:lnSpc>
                        <a:spcAft>
                          <a:spcPts val="0"/>
                        </a:spcAft>
                      </a:pPr>
                      <a:endPar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7945">
                        <a:lnSpc>
                          <a:spcPts val="1505"/>
                        </a:lnSpc>
                        <a:spcAft>
                          <a:spcPts val="0"/>
                        </a:spcAft>
                      </a:pPr>
                      <a:r>
                        <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rPr>
                        <a:t>полутвёрдые</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8580">
                        <a:lnSpc>
                          <a:spcPts val="1505"/>
                        </a:lnSpc>
                        <a:spcAft>
                          <a:spcPts val="0"/>
                        </a:spcAft>
                      </a:pPr>
                      <a:endPar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8580">
                        <a:lnSpc>
                          <a:spcPts val="1505"/>
                        </a:lnSpc>
                        <a:spcAft>
                          <a:spcPts val="0"/>
                        </a:spcAft>
                      </a:pPr>
                      <a:r>
                        <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rPr>
                        <a:t>В</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215">
                        <a:lnSpc>
                          <a:spcPts val="1505"/>
                        </a:lnSpc>
                        <a:spcAft>
                          <a:spcPts val="0"/>
                        </a:spcAft>
                      </a:pPr>
                      <a:endParaRPr lang="ru-RU" sz="2800" spc="-25"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9215">
                        <a:lnSpc>
                          <a:spcPts val="1505"/>
                        </a:lnSpc>
                        <a:spcAft>
                          <a:spcPts val="0"/>
                        </a:spcAft>
                      </a:pPr>
                      <a:r>
                        <a:rPr lang="ru-RU" sz="2800" spc="-25" dirty="0" smtClean="0">
                          <a:effectLst/>
                          <a:latin typeface="Times New Roman" panose="02020603050405020304" pitchFamily="18" charset="0"/>
                          <a:ea typeface="Times New Roman" panose="02020603050405020304" pitchFamily="18" charset="0"/>
                          <a:cs typeface="Times New Roman" panose="02020603050405020304" pitchFamily="18" charset="0"/>
                        </a:rPr>
                        <a:t>бри</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9928107"/>
                  </a:ext>
                </a:extLst>
              </a:tr>
              <a:tr h="463949">
                <a:tc>
                  <a:txBody>
                    <a:bodyPr/>
                    <a:lstStyle/>
                    <a:p>
                      <a:pPr marL="67945">
                        <a:lnSpc>
                          <a:spcPts val="1505"/>
                        </a:lnSpc>
                        <a:spcAft>
                          <a:spcPts val="0"/>
                        </a:spcAft>
                      </a:pPr>
                      <a:endPar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7945">
                        <a:lnSpc>
                          <a:spcPts val="1505"/>
                        </a:lnSpc>
                        <a:spcAft>
                          <a:spcPts val="0"/>
                        </a:spcAft>
                      </a:pPr>
                      <a:r>
                        <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rPr>
                        <a:t>4</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505"/>
                        </a:lnSpc>
                        <a:spcAft>
                          <a:spcPts val="0"/>
                        </a:spcAft>
                      </a:pPr>
                      <a:endPar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7945">
                        <a:lnSpc>
                          <a:spcPts val="1505"/>
                        </a:lnSpc>
                        <a:spcAft>
                          <a:spcPts val="0"/>
                        </a:spcAft>
                      </a:pPr>
                      <a:r>
                        <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rPr>
                        <a:t>мягкие</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8580">
                        <a:lnSpc>
                          <a:spcPts val="1505"/>
                        </a:lnSpc>
                        <a:spcAft>
                          <a:spcPts val="0"/>
                        </a:spcAft>
                      </a:pPr>
                      <a:endPar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8580">
                        <a:lnSpc>
                          <a:spcPts val="1505"/>
                        </a:lnSpc>
                        <a:spcAft>
                          <a:spcPts val="0"/>
                        </a:spcAft>
                      </a:pPr>
                      <a:r>
                        <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rPr>
                        <a:t>Г</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215">
                        <a:lnSpc>
                          <a:spcPts val="1505"/>
                        </a:lnSpc>
                        <a:spcAft>
                          <a:spcPts val="0"/>
                        </a:spcAft>
                      </a:pPr>
                      <a:endParaRPr lang="ru-RU" sz="2800" spc="-2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9215">
                        <a:lnSpc>
                          <a:spcPts val="1505"/>
                        </a:lnSpc>
                        <a:spcAft>
                          <a:spcPts val="0"/>
                        </a:spcAft>
                      </a:pPr>
                      <a:r>
                        <a:rPr lang="ru-RU" sz="2800" spc="-20" dirty="0" err="1" smtClean="0">
                          <a:effectLst/>
                          <a:latin typeface="Times New Roman" panose="02020603050405020304" pitchFamily="18" charset="0"/>
                          <a:ea typeface="Times New Roman" panose="02020603050405020304" pitchFamily="18" charset="0"/>
                          <a:cs typeface="Times New Roman" panose="02020603050405020304" pitchFamily="18" charset="0"/>
                        </a:rPr>
                        <a:t>гауда</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13674636"/>
                  </a:ext>
                </a:extLst>
              </a:tr>
              <a:tr h="466840">
                <a:tc rowSpan="3" gridSpan="2">
                  <a:txBody>
                    <a:bodyPr/>
                    <a:lstStyle/>
                    <a:p>
                      <a:pPr marL="66675">
                        <a:lnSpc>
                          <a:spcPts val="1505"/>
                        </a:lnSpc>
                        <a:spcAft>
                          <a:spcPts val="0"/>
                        </a:spcAft>
                      </a:pPr>
                      <a:r>
                        <a:rPr lang="ru-RU" sz="2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hMerge="1">
                  <a:txBody>
                    <a:bodyPr/>
                    <a:lstStyle/>
                    <a:p>
                      <a:endParaRPr lang="ru-RU"/>
                    </a:p>
                  </a:txBody>
                  <a:tcPr/>
                </a:tc>
                <a:tc>
                  <a:txBody>
                    <a:bodyPr/>
                    <a:lstStyle/>
                    <a:p>
                      <a:pPr marL="68580">
                        <a:lnSpc>
                          <a:spcPts val="1520"/>
                        </a:lnSpc>
                        <a:spcAft>
                          <a:spcPts val="0"/>
                        </a:spcAft>
                      </a:pPr>
                      <a:endPar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8580">
                        <a:lnSpc>
                          <a:spcPts val="1520"/>
                        </a:lnSpc>
                        <a:spcAft>
                          <a:spcPts val="0"/>
                        </a:spcAft>
                      </a:pPr>
                      <a:r>
                        <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rPr>
                        <a:t>Д</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215">
                        <a:lnSpc>
                          <a:spcPts val="1520"/>
                        </a:lnSpc>
                        <a:spcAft>
                          <a:spcPts val="0"/>
                        </a:spcAft>
                      </a:pPr>
                      <a:endPar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9215">
                        <a:lnSpc>
                          <a:spcPts val="1520"/>
                        </a:lnSpc>
                        <a:spcAft>
                          <a:spcPts val="0"/>
                        </a:spcAft>
                      </a:pPr>
                      <a:r>
                        <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rPr>
                        <a:t>брынза</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6071183"/>
                  </a:ext>
                </a:extLst>
              </a:tr>
              <a:tr h="463949">
                <a:tc gridSpan="2" vMerge="1">
                  <a:txBody>
                    <a:bodyPr/>
                    <a:lstStyle/>
                    <a:p>
                      <a:endParaRPr lang="ru-RU"/>
                    </a:p>
                  </a:txBody>
                  <a:tcPr/>
                </a:tc>
                <a:tc hMerge="1" vMerge="1">
                  <a:txBody>
                    <a:bodyPr/>
                    <a:lstStyle/>
                    <a:p>
                      <a:endParaRPr lang="ru-RU"/>
                    </a:p>
                  </a:txBody>
                  <a:tcPr/>
                </a:tc>
                <a:tc>
                  <a:txBody>
                    <a:bodyPr/>
                    <a:lstStyle/>
                    <a:p>
                      <a:pPr marL="68580">
                        <a:lnSpc>
                          <a:spcPts val="1505"/>
                        </a:lnSpc>
                        <a:spcAft>
                          <a:spcPts val="0"/>
                        </a:spcAft>
                      </a:pPr>
                      <a:endPar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8580">
                        <a:lnSpc>
                          <a:spcPts val="1505"/>
                        </a:lnSpc>
                        <a:spcAft>
                          <a:spcPts val="0"/>
                        </a:spcAft>
                      </a:pPr>
                      <a:r>
                        <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rPr>
                        <a:t>Е</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215">
                        <a:lnSpc>
                          <a:spcPts val="1505"/>
                        </a:lnSpc>
                        <a:spcAft>
                          <a:spcPts val="0"/>
                        </a:spcAft>
                      </a:pPr>
                      <a:endPar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9215">
                        <a:lnSpc>
                          <a:spcPts val="1505"/>
                        </a:lnSpc>
                        <a:spcAft>
                          <a:spcPts val="0"/>
                        </a:spcAft>
                      </a:pPr>
                      <a:r>
                        <a:rPr lang="ru-RU" sz="2800" spc="-10" dirty="0" err="1" smtClean="0">
                          <a:effectLst/>
                          <a:latin typeface="Times New Roman" panose="02020603050405020304" pitchFamily="18" charset="0"/>
                          <a:ea typeface="Times New Roman" panose="02020603050405020304" pitchFamily="18" charset="0"/>
                          <a:cs typeface="Times New Roman" panose="02020603050405020304" pitchFamily="18" charset="0"/>
                        </a:rPr>
                        <a:t>маасдам</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48786628"/>
                  </a:ext>
                </a:extLst>
              </a:tr>
              <a:tr h="463949">
                <a:tc gridSpan="2" vMerge="1">
                  <a:txBody>
                    <a:bodyPr/>
                    <a:lstStyle/>
                    <a:p>
                      <a:endParaRPr lang="ru-RU"/>
                    </a:p>
                  </a:txBody>
                  <a:tcPr/>
                </a:tc>
                <a:tc hMerge="1" vMerge="1">
                  <a:txBody>
                    <a:bodyPr/>
                    <a:lstStyle/>
                    <a:p>
                      <a:endParaRPr lang="ru-RU"/>
                    </a:p>
                  </a:txBody>
                  <a:tcPr/>
                </a:tc>
                <a:tc>
                  <a:txBody>
                    <a:bodyPr/>
                    <a:lstStyle/>
                    <a:p>
                      <a:pPr marL="68580">
                        <a:lnSpc>
                          <a:spcPts val="1505"/>
                        </a:lnSpc>
                        <a:spcAft>
                          <a:spcPts val="0"/>
                        </a:spcAft>
                      </a:pPr>
                      <a:endPar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8580">
                        <a:lnSpc>
                          <a:spcPts val="1505"/>
                        </a:lnSpc>
                        <a:spcAft>
                          <a:spcPts val="0"/>
                        </a:spcAft>
                      </a:pPr>
                      <a:r>
                        <a:rPr lang="ru-RU" sz="2800" spc="-50" dirty="0" smtClean="0">
                          <a:effectLst/>
                          <a:latin typeface="Times New Roman" panose="02020603050405020304" pitchFamily="18" charset="0"/>
                          <a:ea typeface="Times New Roman" panose="02020603050405020304" pitchFamily="18" charset="0"/>
                          <a:cs typeface="Times New Roman" panose="02020603050405020304" pitchFamily="18" charset="0"/>
                        </a:rPr>
                        <a:t>Ж</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215">
                        <a:lnSpc>
                          <a:spcPts val="1505"/>
                        </a:lnSpc>
                        <a:spcAft>
                          <a:spcPts val="0"/>
                        </a:spcAft>
                      </a:pPr>
                      <a:endPar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9215">
                        <a:lnSpc>
                          <a:spcPts val="1505"/>
                        </a:lnSpc>
                        <a:spcAft>
                          <a:spcPts val="0"/>
                        </a:spcAft>
                      </a:pPr>
                      <a:r>
                        <a:rPr lang="ru-RU" sz="2800" spc="-10" dirty="0" smtClean="0">
                          <a:effectLst/>
                          <a:latin typeface="Times New Roman" panose="02020603050405020304" pitchFamily="18" charset="0"/>
                          <a:ea typeface="Times New Roman" panose="02020603050405020304" pitchFamily="18" charset="0"/>
                          <a:cs typeface="Times New Roman" panose="02020603050405020304" pitchFamily="18" charset="0"/>
                        </a:rPr>
                        <a:t>сулугуни</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51535127"/>
                  </a:ext>
                </a:extLst>
              </a:tr>
            </a:tbl>
          </a:graphicData>
        </a:graphic>
      </p:graphicFrame>
      <p:sp>
        <p:nvSpPr>
          <p:cNvPr id="4" name="Прямоугольник 3"/>
          <p:cNvSpPr/>
          <p:nvPr/>
        </p:nvSpPr>
        <p:spPr>
          <a:xfrm>
            <a:off x="627529" y="5289937"/>
            <a:ext cx="10883153" cy="1384995"/>
          </a:xfrm>
          <a:prstGeom prst="rect">
            <a:avLst/>
          </a:prstGeom>
        </p:spPr>
        <p:txBody>
          <a:bodyPr wrap="square">
            <a:spAutoFit/>
          </a:bodyPr>
          <a:lstStyle/>
          <a:p>
            <a:r>
              <a:rPr lang="ru-RU" sz="2800" b="1" dirty="0" smtClean="0">
                <a:latin typeface="Times New Roman" panose="02020603050405020304" pitchFamily="18" charset="0"/>
                <a:ea typeface="Times New Roman" panose="02020603050405020304" pitchFamily="18" charset="0"/>
              </a:rPr>
              <a:t>Ответ:</a:t>
            </a:r>
            <a:r>
              <a:rPr lang="ru-RU" sz="2800" b="1" spc="-35" dirty="0" smtClean="0">
                <a:latin typeface="Times New Roman" panose="02020603050405020304" pitchFamily="18" charset="0"/>
                <a:ea typeface="Times New Roman" panose="02020603050405020304" pitchFamily="18" charset="0"/>
              </a:rPr>
              <a:t> 1-Д,Ж; 2-А; 3-Г,Е; 4-Б,В</a:t>
            </a:r>
          </a:p>
          <a:p>
            <a:endParaRPr lang="ru-RU" sz="2800" b="1" spc="-35" dirty="0" smtClean="0">
              <a:latin typeface="Times New Roman" panose="02020603050405020304" pitchFamily="18" charset="0"/>
              <a:ea typeface="Times New Roman" panose="02020603050405020304" pitchFamily="18" charset="0"/>
            </a:endParaRPr>
          </a:p>
          <a:p>
            <a:r>
              <a:rPr lang="ru-RU" sz="2800" spc="-35" dirty="0" smtClean="0">
                <a:latin typeface="Times New Roman" panose="02020603050405020304" pitchFamily="18" charset="0"/>
              </a:rPr>
              <a:t>Пояснение: Правильно  установить соответствие, вызвало затруднение.</a:t>
            </a:r>
            <a:endParaRPr lang="ru-RU" sz="2800" dirty="0"/>
          </a:p>
        </p:txBody>
      </p:sp>
    </p:spTree>
    <p:extLst>
      <p:ext uri="{BB962C8B-B14F-4D97-AF65-F5344CB8AC3E}">
        <p14:creationId xmlns:p14="http://schemas.microsoft.com/office/powerpoint/2010/main" val="267093731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142</TotalTime>
  <Words>1479</Words>
  <Application>Microsoft Office PowerPoint</Application>
  <PresentationFormat>Широкоэкранный</PresentationFormat>
  <Paragraphs>368</Paragraphs>
  <Slides>25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25</vt:i4>
      </vt:variant>
    </vt:vector>
  </HeadingPairs>
  <TitlesOfParts>
    <vt:vector size="30" baseType="lpstr">
      <vt:lpstr>Arial</vt:lpstr>
      <vt:lpstr>Calibri</vt:lpstr>
      <vt:lpstr>Calibri Light</vt:lpstr>
      <vt:lpstr>Times New Roman</vt:lpstr>
      <vt:lpstr>Тема Office</vt:lpstr>
      <vt:lpstr>Разбор заданий  регионального этапа всероссийской олимпиады школьников по труду(технологии)  Теоретический тур 10 класс</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Разбор заданий  регионального этапа всероссийской олимпиады школьников по труду(технологии)  Теоретический тур 10 класс</dc:title>
  <dc:creator>Мама</dc:creator>
  <cp:lastModifiedBy>Мама</cp:lastModifiedBy>
  <cp:revision>18</cp:revision>
  <dcterms:created xsi:type="dcterms:W3CDTF">2026-02-14T12:43:01Z</dcterms:created>
  <dcterms:modified xsi:type="dcterms:W3CDTF">2026-02-14T15:05:32Z</dcterms:modified>
</cp:coreProperties>
</file>