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84" r:id="rId3"/>
    <p:sldId id="371" r:id="rId4"/>
    <p:sldId id="407" r:id="rId5"/>
    <p:sldId id="398" r:id="rId6"/>
    <p:sldId id="406" r:id="rId7"/>
    <p:sldId id="396" r:id="rId8"/>
    <p:sldId id="401" r:id="rId9"/>
    <p:sldId id="380" r:id="rId10"/>
    <p:sldId id="403" r:id="rId11"/>
    <p:sldId id="404" r:id="rId12"/>
    <p:sldId id="408" r:id="rId13"/>
    <p:sldId id="352" r:id="rId14"/>
    <p:sldId id="390" r:id="rId15"/>
    <p:sldId id="391" r:id="rId16"/>
    <p:sldId id="397" r:id="rId17"/>
    <p:sldId id="409" r:id="rId18"/>
    <p:sldId id="272" r:id="rId19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7D5"/>
    <a:srgbClr val="C756A1"/>
    <a:srgbClr val="8ECEA5"/>
    <a:srgbClr val="ACDBF1"/>
    <a:srgbClr val="D8EEE0"/>
    <a:srgbClr val="971AB1"/>
    <a:srgbClr val="AF955C"/>
    <a:srgbClr val="891ABA"/>
    <a:srgbClr val="00AFA8"/>
    <a:srgbClr val="C9D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8" autoAdjust="0"/>
    <p:restoredTop sz="95322" autoAdjust="0"/>
  </p:normalViewPr>
  <p:slideViewPr>
    <p:cSldViewPr>
      <p:cViewPr varScale="1">
        <p:scale>
          <a:sx n="90" d="100"/>
          <a:sy n="90" d="100"/>
        </p:scale>
        <p:origin x="834" y="72"/>
      </p:cViewPr>
      <p:guideLst>
        <p:guide orient="horz" pos="14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399"/>
            <a:ext cx="3886200" cy="7351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440"/>
            <a:ext cx="3200400" cy="8764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9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43"/>
            <a:ext cx="1028700" cy="292627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43"/>
            <a:ext cx="3009900" cy="29262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342900" y="1065399"/>
            <a:ext cx="3886200" cy="735141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85800" y="1943440"/>
            <a:ext cx="3200400" cy="8764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9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60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54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61157" y="2203835"/>
            <a:ext cx="3886200" cy="681157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1157" y="1453611"/>
            <a:ext cx="3886200" cy="7502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94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04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228600" y="800240"/>
            <a:ext cx="2019300" cy="226337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324100" y="800240"/>
            <a:ext cx="2019300" cy="226337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57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767691"/>
            <a:ext cx="2020094" cy="319936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9435" indent="0">
              <a:buNone/>
              <a:defRPr sz="8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28600" y="1087628"/>
            <a:ext cx="2020094" cy="197599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2322513" y="767691"/>
            <a:ext cx="2020888" cy="319936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9435" indent="0">
              <a:buNone/>
              <a:defRPr sz="8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2322513" y="1087628"/>
            <a:ext cx="2020888" cy="197599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97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55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50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28600" y="136549"/>
            <a:ext cx="1504157" cy="581127"/>
          </a:xfrm>
        </p:spPr>
        <p:txBody>
          <a:bodyPr anchor="b"/>
          <a:lstStyle>
            <a:lvl1pPr algn="l">
              <a:defRPr sz="1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1787525" y="136549"/>
            <a:ext cx="2555875" cy="292706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28600" y="717676"/>
            <a:ext cx="1504157" cy="234594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9435" indent="0">
              <a:buNone/>
              <a:defRPr sz="4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96144" y="2400720"/>
            <a:ext cx="2743200" cy="283419"/>
          </a:xfrm>
        </p:spPr>
        <p:txBody>
          <a:bodyPr anchor="b"/>
          <a:lstStyle>
            <a:lvl1pPr algn="l">
              <a:defRPr sz="1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896144" y="306441"/>
            <a:ext cx="2743200" cy="2057759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9435" indent="0">
              <a:buNone/>
              <a:defRPr sz="1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96144" y="2684138"/>
            <a:ext cx="2743200" cy="40250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9435" indent="0">
              <a:buNone/>
              <a:defRPr sz="4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59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20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3314700" y="137343"/>
            <a:ext cx="1028700" cy="2926274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228600" y="137343"/>
            <a:ext cx="3009900" cy="2926274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0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835"/>
            <a:ext cx="3886200" cy="681157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611"/>
            <a:ext cx="3886200" cy="7502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94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240"/>
            <a:ext cx="2019300" cy="226337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240"/>
            <a:ext cx="2019300" cy="226337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691"/>
            <a:ext cx="2020094" cy="31993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9435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628"/>
            <a:ext cx="2020094" cy="197599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691"/>
            <a:ext cx="2020888" cy="31993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9435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628"/>
            <a:ext cx="2020888" cy="197599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49"/>
            <a:ext cx="1504157" cy="581127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49"/>
            <a:ext cx="2555875" cy="292706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676"/>
            <a:ext cx="1504157" cy="234594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9435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720"/>
            <a:ext cx="2743200" cy="28341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441"/>
            <a:ext cx="2743200" cy="205776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9435" indent="0">
              <a:buNone/>
              <a:defRPr sz="1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4138"/>
            <a:ext cx="2743200" cy="40250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9435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43"/>
            <a:ext cx="4114800" cy="5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240"/>
            <a:ext cx="4114800" cy="2263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731"/>
            <a:ext cx="1066800" cy="182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731"/>
            <a:ext cx="1447800" cy="182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731"/>
            <a:ext cx="1066800" cy="182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1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735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9435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137343"/>
            <a:ext cx="4114800" cy="5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800240"/>
            <a:ext cx="4114800" cy="2263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228600" y="3178731"/>
            <a:ext cx="1066800" cy="182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562100" y="3178731"/>
            <a:ext cx="1447800" cy="182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3276600" y="3178731"/>
            <a:ext cx="1066800" cy="182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>
        <a:spcBef>
          <a:spcPts val="0"/>
        </a:spcBef>
        <a:buNone/>
        <a:defRPr sz="2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>
        <a:spcBef>
          <a:spcPts val="0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>
        <a:spcBef>
          <a:spcPts val="0"/>
        </a:spcBef>
        <a:buFont typeface="Arial"/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>
        <a:spcBef>
          <a:spcPts val="0"/>
        </a:spcBef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>
        <a:spcBef>
          <a:spcPts val="0"/>
        </a:spcBef>
        <a:buFont typeface="Arial"/>
        <a:buChar char="–"/>
        <a:defRPr sz="10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>
        <a:spcBef>
          <a:spcPts val="0"/>
        </a:spcBef>
        <a:buFont typeface="Arial"/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>
        <a:spcBef>
          <a:spcPts val="0"/>
        </a:spcBef>
        <a:buFont typeface="Arial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>
        <a:spcBef>
          <a:spcPts val="0"/>
        </a:spcBef>
        <a:buFont typeface="Arial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>
        <a:spcBef>
          <a:spcPts val="0"/>
        </a:spcBef>
        <a:buFont typeface="Arial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1943735" indent="-114300" algn="l" defTabSz="457200">
        <a:spcBef>
          <a:spcPts val="0"/>
        </a:spcBef>
        <a:buFont typeface="Arial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9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>
        <a:defRPr sz="9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>
        <a:defRPr sz="9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>
        <a:defRPr sz="9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>
        <a:defRPr sz="9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>
        <a:defRPr sz="9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>
        <a:defRPr sz="9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>
        <a:defRPr sz="900">
          <a:solidFill>
            <a:schemeClr val="tx1"/>
          </a:solidFill>
          <a:latin typeface="+mn-lt"/>
          <a:ea typeface="+mn-ea"/>
          <a:cs typeface="+mn-cs"/>
        </a:defRPr>
      </a:lvl8pPr>
      <a:lvl9pPr marL="1829435" algn="l" defTabSz="457200">
        <a:defRPr sz="9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.me/zsfond" TargetMode="External"/><Relationship Id="rId5" Type="http://schemas.openxmlformats.org/officeDocument/2006/relationships/hyperlink" Target="https://vk.com/zsfond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s://zsfond.ru/vsosh/" TargetMode="Externa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vsosh@zsfond.ru" TargetMode="Externa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477543" y="4860000"/>
            <a:ext cx="4188913" cy="15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 err="1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Екатеринбург</a:t>
            </a: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ru-RU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dirty="0">
              <a:solidFill>
                <a:srgbClr val="AF95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60D450-446A-4BC1-BB94-256BDCD4DC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5355" y="971550"/>
            <a:ext cx="5393286" cy="21645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C91663-219E-410F-9E9E-135D564DAA02}"/>
              </a:ext>
            </a:extLst>
          </p:cNvPr>
          <p:cNvSpPr txBox="1"/>
          <p:nvPr/>
        </p:nvSpPr>
        <p:spPr>
          <a:xfrm>
            <a:off x="1714192" y="3621335"/>
            <a:ext cx="5715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AF955C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ФОНД ПОДДЕРЖКИ</a:t>
            </a:r>
          </a:p>
          <a:p>
            <a:pPr algn="ctr"/>
            <a:r>
              <a:rPr lang="ru-RU" b="1" dirty="0">
                <a:solidFill>
                  <a:srgbClr val="AF955C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ТАЛАНТЛИВЫХ ДЕТЕЙ И МОЛОДЕЖИ</a:t>
            </a:r>
          </a:p>
          <a:p>
            <a:pPr algn="ctr"/>
            <a:r>
              <a:rPr lang="ru-RU" b="1" dirty="0">
                <a:solidFill>
                  <a:srgbClr val="AF955C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«ЗОЛОТОЕ СЕЧЕНИЕ»</a:t>
            </a:r>
            <a:endParaRPr lang="ru-RU" b="1" dirty="0">
              <a:solidFill>
                <a:srgbClr val="AF955C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A7D1E491-8760-4FE9-B10D-A2666887CCEA}"/>
              </a:ext>
            </a:extLst>
          </p:cNvPr>
          <p:cNvSpPr txBox="1"/>
          <p:nvPr/>
        </p:nvSpPr>
        <p:spPr>
          <a:xfrm>
            <a:off x="2477543" y="97200"/>
            <a:ext cx="4188913" cy="152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талантливых детей и молодежи «Золотое сечение»</a:t>
            </a:r>
          </a:p>
        </p:txBody>
      </p:sp>
    </p:spTree>
    <p:extLst>
      <p:ext uri="{BB962C8B-B14F-4D97-AF65-F5344CB8AC3E}">
        <p14:creationId xmlns:p14="http://schemas.microsoft.com/office/powerpoint/2010/main" val="38460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">
            <a:extLst>
              <a:ext uri="{FF2B5EF4-FFF2-40B4-BE49-F238E27FC236}">
                <a16:creationId xmlns:a16="http://schemas.microsoft.com/office/drawing/2014/main" id="{06F6E8A6-BB0B-495D-BE80-7064936453A2}"/>
              </a:ext>
            </a:extLst>
          </p:cNvPr>
          <p:cNvSpPr txBox="1"/>
          <p:nvPr/>
        </p:nvSpPr>
        <p:spPr>
          <a:xfrm>
            <a:off x="2477544" y="97200"/>
            <a:ext cx="4188913" cy="17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талантливых детей и молодежи «Золотое сечение»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3A609B15-540F-4620-BA94-3703BD698466}"/>
              </a:ext>
            </a:extLst>
          </p:cNvPr>
          <p:cNvCxnSpPr>
            <a:cxnSpLocks/>
          </p:cNvCxnSpPr>
          <p:nvPr/>
        </p:nvCxnSpPr>
        <p:spPr>
          <a:xfrm>
            <a:off x="4226015" y="2760655"/>
            <a:ext cx="0" cy="1623492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8B225DC-EB9D-4595-8C14-018DA47F290D}"/>
              </a:ext>
            </a:extLst>
          </p:cNvPr>
          <p:cNvSpPr txBox="1"/>
          <p:nvPr/>
        </p:nvSpPr>
        <p:spPr>
          <a:xfrm>
            <a:off x="2365897" y="875889"/>
            <a:ext cx="4412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rgbClr val="AF95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DB9A91-6126-41B4-8ACA-F688EE97F4E4}"/>
              </a:ext>
            </a:extLst>
          </p:cNvPr>
          <p:cNvSpPr txBox="1"/>
          <p:nvPr/>
        </p:nvSpPr>
        <p:spPr>
          <a:xfrm>
            <a:off x="1219886" y="590550"/>
            <a:ext cx="6628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ФОНД «ЗОЛОТОЕ СЕЧЕНИЕ»  </a:t>
            </a:r>
          </a:p>
          <a:p>
            <a:pPr algn="ctr"/>
            <a:r>
              <a:rPr lang="ru-RU" sz="16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ИНФОРМАЦИОННЫЙ КООРДИНАТОР </a:t>
            </a:r>
          </a:p>
          <a:p>
            <a:pPr algn="ctr"/>
            <a:r>
              <a:rPr lang="ru-RU" sz="16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ВСОШ В РЕГИОНЕ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87A140EF-C8BC-4A3D-93C3-033446FA3B57}"/>
              </a:ext>
            </a:extLst>
          </p:cNvPr>
          <p:cNvSpPr txBox="1"/>
          <p:nvPr/>
        </p:nvSpPr>
        <p:spPr>
          <a:xfrm>
            <a:off x="2477544" y="4860000"/>
            <a:ext cx="4188913" cy="15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 err="1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Екатеринбург</a:t>
            </a: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ru-RU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dirty="0">
              <a:solidFill>
                <a:srgbClr val="AF95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28BAC5A-6B4D-48EB-9DB7-E0079F0EA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550836" cy="13999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E08981-3223-47E3-AF0A-3CC5692A1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576" y="4333970"/>
            <a:ext cx="1438024" cy="2189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B03BD3A-741E-49B5-8875-5E792726E08A}"/>
              </a:ext>
            </a:extLst>
          </p:cNvPr>
          <p:cNvSpPr txBox="1"/>
          <p:nvPr/>
        </p:nvSpPr>
        <p:spPr>
          <a:xfrm>
            <a:off x="6084008" y="3541222"/>
            <a:ext cx="2743195" cy="971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Сделайте кнопку перехода на сайт </a:t>
            </a:r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https://zsfond.ru/vsosh/</a:t>
            </a:r>
            <a:r>
              <a:rPr lang="ru-RU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где размещается вся актуальная информация</a:t>
            </a:r>
            <a:endParaRPr lang="ru-RU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79C45B-36B2-42B3-93D6-B382C5668F0E}"/>
              </a:ext>
            </a:extLst>
          </p:cNvPr>
          <p:cNvSpPr txBox="1"/>
          <p:nvPr/>
        </p:nvSpPr>
        <p:spPr>
          <a:xfrm>
            <a:off x="6084008" y="1824126"/>
            <a:ext cx="3136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Страница в социальной сети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https://vk.com/zsfond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Телеграмм-канал: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https://t.me/zsfond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274889D-46E9-4734-8E93-4638258F9A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217" y="1768545"/>
            <a:ext cx="913152" cy="913152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929A315-EE58-46C3-BC66-598791448424}"/>
              </a:ext>
            </a:extLst>
          </p:cNvPr>
          <p:cNvGrpSpPr/>
          <p:nvPr/>
        </p:nvGrpSpPr>
        <p:grpSpPr>
          <a:xfrm>
            <a:off x="1477351" y="1850246"/>
            <a:ext cx="2268000" cy="2268000"/>
            <a:chOff x="778849" y="1540766"/>
            <a:chExt cx="2268000" cy="2268000"/>
          </a:xfrm>
        </p:grpSpPr>
        <p:sp>
          <p:nvSpPr>
            <p:cNvPr id="25" name="Блок-схема: узел 24">
              <a:extLst>
                <a:ext uri="{FF2B5EF4-FFF2-40B4-BE49-F238E27FC236}">
                  <a16:creationId xmlns:a16="http://schemas.microsoft.com/office/drawing/2014/main" id="{2EA72254-454D-43E0-926D-E79BEF93DD67}"/>
                </a:ext>
              </a:extLst>
            </p:cNvPr>
            <p:cNvSpPr/>
            <p:nvPr/>
          </p:nvSpPr>
          <p:spPr>
            <a:xfrm>
              <a:off x="778849" y="1540766"/>
              <a:ext cx="2268000" cy="2268000"/>
            </a:xfrm>
            <a:prstGeom prst="flowChartConnector">
              <a:avLst/>
            </a:prstGeom>
            <a:solidFill>
              <a:srgbClr val="AF95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D991401B-8030-440E-82F2-DB5068BC7B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713" t="9979" r="37017" b="9981"/>
            <a:stretch/>
          </p:blipFill>
          <p:spPr>
            <a:xfrm>
              <a:off x="868849" y="1653080"/>
              <a:ext cx="2088000" cy="2057550"/>
            </a:xfrm>
            <a:prstGeom prst="flowChartConnector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B918E4-C8D7-426D-83F5-8C9F0B00BF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1" y="3076833"/>
            <a:ext cx="1399917" cy="1399917"/>
          </a:xfrm>
          <a:prstGeom prst="flowChartConnector">
            <a:avLst/>
          </a:prstGeom>
          <a:ln w="38100">
            <a:solidFill>
              <a:srgbClr val="1197D5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C9D187-259F-4ADD-8601-BB9099EAEB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23" y="3634600"/>
            <a:ext cx="1220817" cy="4229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B245C8-9F04-4388-BF40-3419951D90D2}"/>
              </a:ext>
            </a:extLst>
          </p:cNvPr>
          <p:cNvSpPr txBox="1"/>
          <p:nvPr/>
        </p:nvSpPr>
        <p:spPr>
          <a:xfrm>
            <a:off x="4488489" y="4110213"/>
            <a:ext cx="98777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/>
              <a:t>Пример дизайна кнопки</a:t>
            </a:r>
          </a:p>
        </p:txBody>
      </p:sp>
    </p:spTree>
    <p:extLst>
      <p:ext uri="{BB962C8B-B14F-4D97-AF65-F5344CB8AC3E}">
        <p14:creationId xmlns:p14="http://schemas.microsoft.com/office/powerpoint/2010/main" val="336752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">
            <a:extLst>
              <a:ext uri="{FF2B5EF4-FFF2-40B4-BE49-F238E27FC236}">
                <a16:creationId xmlns:a16="http://schemas.microsoft.com/office/drawing/2014/main" id="{06F6E8A6-BB0B-495D-BE80-7064936453A2}"/>
              </a:ext>
            </a:extLst>
          </p:cNvPr>
          <p:cNvSpPr txBox="1"/>
          <p:nvPr/>
        </p:nvSpPr>
        <p:spPr>
          <a:xfrm>
            <a:off x="2477544" y="97200"/>
            <a:ext cx="4188913" cy="17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талантливых детей и молодежи «Золотое сечение»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3A609B15-540F-4620-BA94-3703BD698466}"/>
              </a:ext>
            </a:extLst>
          </p:cNvPr>
          <p:cNvCxnSpPr>
            <a:cxnSpLocks/>
          </p:cNvCxnSpPr>
          <p:nvPr/>
        </p:nvCxnSpPr>
        <p:spPr>
          <a:xfrm>
            <a:off x="4226015" y="1772462"/>
            <a:ext cx="0" cy="2380027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8B225DC-EB9D-4595-8C14-018DA47F290D}"/>
              </a:ext>
            </a:extLst>
          </p:cNvPr>
          <p:cNvSpPr txBox="1"/>
          <p:nvPr/>
        </p:nvSpPr>
        <p:spPr>
          <a:xfrm>
            <a:off x="2365897" y="875889"/>
            <a:ext cx="4412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rgbClr val="AF95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DB9A91-6126-41B4-8ACA-F688EE97F4E4}"/>
              </a:ext>
            </a:extLst>
          </p:cNvPr>
          <p:cNvSpPr txBox="1"/>
          <p:nvPr/>
        </p:nvSpPr>
        <p:spPr>
          <a:xfrm>
            <a:off x="1863559" y="687161"/>
            <a:ext cx="5177903" cy="774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ИНФОРМАЦИОННОЕ СОПРОВОЖДЕНИЕ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ВСЕГДА НА СВЯЗИ!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87A140EF-C8BC-4A3D-93C3-033446FA3B57}"/>
              </a:ext>
            </a:extLst>
          </p:cNvPr>
          <p:cNvSpPr txBox="1"/>
          <p:nvPr/>
        </p:nvSpPr>
        <p:spPr>
          <a:xfrm>
            <a:off x="2477544" y="4860000"/>
            <a:ext cx="4188913" cy="15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 err="1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Екатеринбург</a:t>
            </a: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ru-RU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dirty="0">
              <a:solidFill>
                <a:srgbClr val="AF95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367F80D-92A1-4F30-AE2B-EF9BFC8FF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620509" cy="1397884"/>
          </a:xfrm>
          <a:prstGeom prst="rect">
            <a:avLst/>
          </a:prstGeom>
        </p:spPr>
      </p:pic>
      <p:sp>
        <p:nvSpPr>
          <p:cNvPr id="25" name="Часть круга 24">
            <a:extLst>
              <a:ext uri="{FF2B5EF4-FFF2-40B4-BE49-F238E27FC236}">
                <a16:creationId xmlns:a16="http://schemas.microsoft.com/office/drawing/2014/main" id="{5C8E50ED-3736-419F-BE39-4F2512313657}"/>
              </a:ext>
            </a:extLst>
          </p:cNvPr>
          <p:cNvSpPr>
            <a:spLocks noChangeAspect="1"/>
          </p:cNvSpPr>
          <p:nvPr/>
        </p:nvSpPr>
        <p:spPr>
          <a:xfrm rot="10800000">
            <a:off x="1015897" y="1700550"/>
            <a:ext cx="2700000" cy="2700000"/>
          </a:xfrm>
          <a:prstGeom prst="pie">
            <a:avLst>
              <a:gd name="adj1" fmla="val 10820994"/>
              <a:gd name="adj2" fmla="val 16181271"/>
            </a:avLst>
          </a:prstGeom>
          <a:solidFill>
            <a:srgbClr val="037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Часть круга 26">
            <a:extLst>
              <a:ext uri="{FF2B5EF4-FFF2-40B4-BE49-F238E27FC236}">
                <a16:creationId xmlns:a16="http://schemas.microsoft.com/office/drawing/2014/main" id="{F3DAF819-FCB7-4D1E-8C01-26BB3086F561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999295" y="1683422"/>
            <a:ext cx="2700000" cy="2700000"/>
          </a:xfrm>
          <a:prstGeom prst="pie">
            <a:avLst>
              <a:gd name="adj1" fmla="val 10783560"/>
              <a:gd name="adj2" fmla="val 16200000"/>
            </a:avLst>
          </a:prstGeom>
          <a:solidFill>
            <a:srgbClr val="00B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CA233F-9765-45ED-8F50-406C302B45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7811" y="1944738"/>
            <a:ext cx="1105910" cy="14566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D519EE-1F40-4CD9-9414-F7CDAB9192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3333"/>
          <a:stretch/>
        </p:blipFill>
        <p:spPr>
          <a:xfrm>
            <a:off x="1141896" y="1809422"/>
            <a:ext cx="2448000" cy="2448000"/>
          </a:xfrm>
          <a:prstGeom prst="flowChartConnector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8AE3D1-74A1-486A-A6C2-FDA649F94DB5}"/>
              </a:ext>
            </a:extLst>
          </p:cNvPr>
          <p:cNvSpPr txBox="1"/>
          <p:nvPr/>
        </p:nvSpPr>
        <p:spPr>
          <a:xfrm>
            <a:off x="4506634" y="1831687"/>
            <a:ext cx="34258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Освещение новостей и официальных олимпиадных событий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Контактное лицо: 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Юлия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Романенкова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-отдела Фонда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pr@zsfond.ru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1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0789AEE4-5118-4EEE-83D6-0FBAF8F343A6}"/>
              </a:ext>
            </a:extLst>
          </p:cNvPr>
          <p:cNvSpPr txBox="1"/>
          <p:nvPr/>
        </p:nvSpPr>
        <p:spPr>
          <a:xfrm>
            <a:off x="2029574" y="672537"/>
            <a:ext cx="5084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ПРОГРАММНО-МЕТОДИЧЕСКОЕ СОПРОВОЖДЕНИЕ</a:t>
            </a:r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06F6E8A6-BB0B-495D-BE80-7064936453A2}"/>
              </a:ext>
            </a:extLst>
          </p:cNvPr>
          <p:cNvSpPr txBox="1"/>
          <p:nvPr/>
        </p:nvSpPr>
        <p:spPr>
          <a:xfrm>
            <a:off x="2477544" y="97200"/>
            <a:ext cx="4188913" cy="17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талантливых детей и молодежи «Золотое сечение»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3A609B15-540F-4620-BA94-3703BD698466}"/>
              </a:ext>
            </a:extLst>
          </p:cNvPr>
          <p:cNvCxnSpPr>
            <a:cxnSpLocks/>
          </p:cNvCxnSpPr>
          <p:nvPr/>
        </p:nvCxnSpPr>
        <p:spPr>
          <a:xfrm>
            <a:off x="4226015" y="1924817"/>
            <a:ext cx="0" cy="2020384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8B225DC-EB9D-4595-8C14-018DA47F290D}"/>
              </a:ext>
            </a:extLst>
          </p:cNvPr>
          <p:cNvSpPr txBox="1"/>
          <p:nvPr/>
        </p:nvSpPr>
        <p:spPr>
          <a:xfrm>
            <a:off x="2365897" y="875889"/>
            <a:ext cx="4412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rgbClr val="AF95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5C1161-C0CB-4317-9818-1F47A289A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1126" y="777881"/>
            <a:ext cx="1584027" cy="1102469"/>
          </a:xfrm>
          <a:prstGeom prst="rect">
            <a:avLst/>
          </a:prstGeom>
        </p:spPr>
      </p:pic>
      <p:sp>
        <p:nvSpPr>
          <p:cNvPr id="17" name="Часть круга 16">
            <a:extLst>
              <a:ext uri="{FF2B5EF4-FFF2-40B4-BE49-F238E27FC236}">
                <a16:creationId xmlns:a16="http://schemas.microsoft.com/office/drawing/2014/main" id="{814818C3-D779-4A02-8A7C-699B5A9AF9A1}"/>
              </a:ext>
            </a:extLst>
          </p:cNvPr>
          <p:cNvSpPr>
            <a:spLocks noChangeAspect="1"/>
          </p:cNvSpPr>
          <p:nvPr/>
        </p:nvSpPr>
        <p:spPr>
          <a:xfrm rot="5400000">
            <a:off x="999296" y="1553481"/>
            <a:ext cx="2700000" cy="2700000"/>
          </a:xfrm>
          <a:prstGeom prst="pie">
            <a:avLst>
              <a:gd name="adj1" fmla="val 10820994"/>
              <a:gd name="adj2" fmla="val 16181271"/>
            </a:avLst>
          </a:prstGeom>
          <a:solidFill>
            <a:srgbClr val="149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Часть круга 17">
            <a:extLst>
              <a:ext uri="{FF2B5EF4-FFF2-40B4-BE49-F238E27FC236}">
                <a16:creationId xmlns:a16="http://schemas.microsoft.com/office/drawing/2014/main" id="{AC9D48E4-E989-4907-A0B6-F0110FDFFA38}"/>
              </a:ext>
            </a:extLst>
          </p:cNvPr>
          <p:cNvSpPr>
            <a:spLocks noChangeAspect="1"/>
          </p:cNvSpPr>
          <p:nvPr/>
        </p:nvSpPr>
        <p:spPr>
          <a:xfrm flipV="1">
            <a:off x="999295" y="1575993"/>
            <a:ext cx="2700000" cy="2700000"/>
          </a:xfrm>
          <a:prstGeom prst="pie">
            <a:avLst>
              <a:gd name="adj1" fmla="val 10783560"/>
              <a:gd name="adj2" fmla="val 16200000"/>
            </a:avLst>
          </a:prstGeom>
          <a:solidFill>
            <a:srgbClr val="C75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5FCEED7C-0AA9-4DB9-B06F-216316E1D43A}"/>
              </a:ext>
            </a:extLst>
          </p:cNvPr>
          <p:cNvSpPr txBox="1"/>
          <p:nvPr/>
        </p:nvSpPr>
        <p:spPr>
          <a:xfrm>
            <a:off x="2477544" y="4860000"/>
            <a:ext cx="4188913" cy="15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 err="1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Екатеринбург</a:t>
            </a: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ru-RU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dirty="0">
              <a:solidFill>
                <a:srgbClr val="AF95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27894D2-2DD1-4694-B0FC-6DD93A193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648964" cy="142242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15C9F8E-34D4-4834-89D0-401365564858}"/>
              </a:ext>
            </a:extLst>
          </p:cNvPr>
          <p:cNvSpPr txBox="1"/>
          <p:nvPr/>
        </p:nvSpPr>
        <p:spPr>
          <a:xfrm>
            <a:off x="4572000" y="2213433"/>
            <a:ext cx="3886200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00AFA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 преемственности </a:t>
            </a:r>
          </a:p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00AFA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олимпиадных заданий </a:t>
            </a:r>
          </a:p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00AFA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школьном, муниципальном и </a:t>
            </a:r>
          </a:p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00AFA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региональном этапах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F708F8A-391D-4432-8956-FD4FE23F3C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1" b="289"/>
          <a:stretch/>
        </p:blipFill>
        <p:spPr>
          <a:xfrm>
            <a:off x="1190860" y="1733550"/>
            <a:ext cx="2344335" cy="2344335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57140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9DF3CC0-E512-4E81-A9EA-6C35B9288FBA}"/>
              </a:ext>
            </a:extLst>
          </p:cNvPr>
          <p:cNvSpPr txBox="1"/>
          <p:nvPr/>
        </p:nvSpPr>
        <p:spPr>
          <a:xfrm>
            <a:off x="2443469" y="655854"/>
            <a:ext cx="4568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ИНФОРМАЦИОННО-АНАЛИТИЧЕСКОЕ СОПРОВОЖДЕНИЕ</a:t>
            </a:r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06F6E8A6-BB0B-495D-BE80-7064936453A2}"/>
              </a:ext>
            </a:extLst>
          </p:cNvPr>
          <p:cNvSpPr txBox="1"/>
          <p:nvPr/>
        </p:nvSpPr>
        <p:spPr>
          <a:xfrm>
            <a:off x="2477544" y="97200"/>
            <a:ext cx="4188913" cy="17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талантливых детей и молодежи «Золотое сечение»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3A609B15-540F-4620-BA94-3703BD698466}"/>
              </a:ext>
            </a:extLst>
          </p:cNvPr>
          <p:cNvCxnSpPr>
            <a:cxnSpLocks/>
          </p:cNvCxnSpPr>
          <p:nvPr/>
        </p:nvCxnSpPr>
        <p:spPr>
          <a:xfrm>
            <a:off x="4226015" y="1927254"/>
            <a:ext cx="0" cy="2020384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Часть круга 16">
            <a:extLst>
              <a:ext uri="{FF2B5EF4-FFF2-40B4-BE49-F238E27FC236}">
                <a16:creationId xmlns:a16="http://schemas.microsoft.com/office/drawing/2014/main" id="{814818C3-D779-4A02-8A7C-699B5A9AF9A1}"/>
              </a:ext>
            </a:extLst>
          </p:cNvPr>
          <p:cNvSpPr>
            <a:spLocks noChangeAspect="1"/>
          </p:cNvSpPr>
          <p:nvPr/>
        </p:nvSpPr>
        <p:spPr>
          <a:xfrm rot="5400000">
            <a:off x="999296" y="1553481"/>
            <a:ext cx="2700000" cy="2700000"/>
          </a:xfrm>
          <a:prstGeom prst="pie">
            <a:avLst>
              <a:gd name="adj1" fmla="val 10820994"/>
              <a:gd name="adj2" fmla="val 16181271"/>
            </a:avLst>
          </a:prstGeom>
          <a:solidFill>
            <a:srgbClr val="149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Часть круга 17">
            <a:extLst>
              <a:ext uri="{FF2B5EF4-FFF2-40B4-BE49-F238E27FC236}">
                <a16:creationId xmlns:a16="http://schemas.microsoft.com/office/drawing/2014/main" id="{AC9D48E4-E989-4907-A0B6-F0110FDFFA38}"/>
              </a:ext>
            </a:extLst>
          </p:cNvPr>
          <p:cNvSpPr>
            <a:spLocks noChangeAspect="1"/>
          </p:cNvSpPr>
          <p:nvPr/>
        </p:nvSpPr>
        <p:spPr>
          <a:xfrm flipV="1">
            <a:off x="999295" y="1575993"/>
            <a:ext cx="2700000" cy="2700000"/>
          </a:xfrm>
          <a:prstGeom prst="pie">
            <a:avLst>
              <a:gd name="adj1" fmla="val 10783560"/>
              <a:gd name="adj2" fmla="val 16200000"/>
            </a:avLst>
          </a:prstGeom>
          <a:solidFill>
            <a:srgbClr val="C75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5FCEED7C-0AA9-4DB9-B06F-216316E1D43A}"/>
              </a:ext>
            </a:extLst>
          </p:cNvPr>
          <p:cNvSpPr txBox="1"/>
          <p:nvPr/>
        </p:nvSpPr>
        <p:spPr>
          <a:xfrm>
            <a:off x="2477544" y="4860000"/>
            <a:ext cx="4188913" cy="15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 err="1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Екатеринбург</a:t>
            </a: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ru-RU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dirty="0">
              <a:solidFill>
                <a:srgbClr val="AF95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27894D2-2DD1-4694-B0FC-6DD93A193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648964" cy="142242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D703A49-B1F3-4D1B-B050-AB12B2731B40}"/>
              </a:ext>
            </a:extLst>
          </p:cNvPr>
          <p:cNvSpPr txBox="1"/>
          <p:nvPr/>
        </p:nvSpPr>
        <p:spPr>
          <a:xfrm>
            <a:off x="4572000" y="1399406"/>
            <a:ext cx="3733800" cy="2274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rgbClr val="C756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мониторинга уровня выполнения заданий  и результативности участников олимпиады на всех этапах</a:t>
            </a:r>
          </a:p>
          <a:p>
            <a:pPr marL="171450" indent="-17145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90170" algn="l"/>
              </a:tabLst>
            </a:pPr>
            <a:r>
              <a:rPr lang="ru-RU" sz="1200" b="1" dirty="0">
                <a:solidFill>
                  <a:srgbClr val="C756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Сопровождение деятельности РПМК со  стороны Фонда  в части использования данных мониторинга при  подготовке заданий олимпиады и  ее  участников, а также в организации работы с педагогами</a:t>
            </a:r>
            <a:endParaRPr lang="ru-RU" sz="1200" b="1" dirty="0">
              <a:solidFill>
                <a:srgbClr val="C756A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788DE06-77EC-4DA6-B635-761FEBD0C7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441" y="1813947"/>
            <a:ext cx="2244910" cy="224491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9963A58-B0A4-488E-85E4-B4737D4EE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3394" y="1709077"/>
            <a:ext cx="2388807" cy="238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5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27E56F4F-36B7-4F66-A5EA-60C7A8F26BB0}"/>
              </a:ext>
            </a:extLst>
          </p:cNvPr>
          <p:cNvSpPr txBox="1"/>
          <p:nvPr/>
        </p:nvSpPr>
        <p:spPr>
          <a:xfrm>
            <a:off x="4345486" y="1030888"/>
            <a:ext cx="4412198" cy="4490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AFA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системы </a:t>
            </a:r>
            <a:r>
              <a:rPr lang="ru-RU" sz="1200" b="1" dirty="0" err="1">
                <a:solidFill>
                  <a:srgbClr val="00AFA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межолимпиадного</a:t>
            </a:r>
            <a:r>
              <a:rPr lang="ru-RU" sz="1200" b="1" dirty="0">
                <a:solidFill>
                  <a:srgbClr val="00AFA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сопровождения школьников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AFA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Формирование мотивированной группы муниципалитетов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AFA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Разработка и апробация  модели  системной подготовки школьников к олимпиадам </a:t>
            </a:r>
            <a:r>
              <a:rPr lang="ru-RU" sz="1200" b="1" dirty="0">
                <a:solidFill>
                  <a:srgbClr val="00AFA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10 предметам</a:t>
            </a:r>
            <a:endParaRPr lang="ru-RU" sz="1200" b="1" dirty="0">
              <a:solidFill>
                <a:srgbClr val="00AFA8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AFA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Разработка </a:t>
            </a:r>
            <a:r>
              <a:rPr lang="ru-RU" sz="1200" b="1" dirty="0">
                <a:solidFill>
                  <a:srgbClr val="00AFA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механизма адресной работы с высоко результативными школьниками и заинтересованными педагогами  «Олимпиадные классы»/«Городские олимпиадные факультативы»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AFA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Формирование рейтинга результативности участия МО во всех этапах </a:t>
            </a:r>
            <a:r>
              <a:rPr lang="ru-RU" sz="1200" b="1" dirty="0" err="1">
                <a:solidFill>
                  <a:srgbClr val="00AFA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ВсОШ</a:t>
            </a:r>
            <a:endParaRPr lang="ru-RU" sz="1200" b="1" dirty="0">
              <a:solidFill>
                <a:srgbClr val="00AFA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00AFA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200" dirty="0">
              <a:solidFill>
                <a:srgbClr val="00AFA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200" dirty="0">
              <a:solidFill>
                <a:srgbClr val="00AFA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3089C7-F888-4213-8FF4-EEF36047E310}"/>
              </a:ext>
            </a:extLst>
          </p:cNvPr>
          <p:cNvSpPr txBox="1"/>
          <p:nvPr/>
        </p:nvSpPr>
        <p:spPr>
          <a:xfrm>
            <a:off x="2118487" y="692333"/>
            <a:ext cx="5084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ВЗАИМОДЕЙСТВИЕ С МУНИЦИПАЛИТЕТАМИ</a:t>
            </a:r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06F6E8A6-BB0B-495D-BE80-7064936453A2}"/>
              </a:ext>
            </a:extLst>
          </p:cNvPr>
          <p:cNvSpPr txBox="1"/>
          <p:nvPr/>
        </p:nvSpPr>
        <p:spPr>
          <a:xfrm>
            <a:off x="2477544" y="97200"/>
            <a:ext cx="4188913" cy="17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талантливых детей и молодежи «Золотое сечение»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3A609B15-540F-4620-BA94-3703BD698466}"/>
              </a:ext>
            </a:extLst>
          </p:cNvPr>
          <p:cNvCxnSpPr>
            <a:cxnSpLocks/>
          </p:cNvCxnSpPr>
          <p:nvPr/>
        </p:nvCxnSpPr>
        <p:spPr>
          <a:xfrm>
            <a:off x="4226015" y="2038350"/>
            <a:ext cx="0" cy="16044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8B225DC-EB9D-4595-8C14-018DA47F290D}"/>
              </a:ext>
            </a:extLst>
          </p:cNvPr>
          <p:cNvSpPr txBox="1"/>
          <p:nvPr/>
        </p:nvSpPr>
        <p:spPr>
          <a:xfrm>
            <a:off x="2365897" y="875889"/>
            <a:ext cx="4412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rgbClr val="AF95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87A140EF-C8BC-4A3D-93C3-033446FA3B57}"/>
              </a:ext>
            </a:extLst>
          </p:cNvPr>
          <p:cNvSpPr txBox="1"/>
          <p:nvPr/>
        </p:nvSpPr>
        <p:spPr>
          <a:xfrm>
            <a:off x="2477544" y="4860000"/>
            <a:ext cx="4188913" cy="15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 err="1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Екатеринбург</a:t>
            </a: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ru-RU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dirty="0">
              <a:solidFill>
                <a:srgbClr val="AF95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367F80D-92A1-4F30-AE2B-EF9BFC8FF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620509" cy="1397884"/>
          </a:xfrm>
          <a:prstGeom prst="rect">
            <a:avLst/>
          </a:prstGeom>
        </p:spPr>
      </p:pic>
      <p:sp>
        <p:nvSpPr>
          <p:cNvPr id="25" name="Часть круга 24">
            <a:extLst>
              <a:ext uri="{FF2B5EF4-FFF2-40B4-BE49-F238E27FC236}">
                <a16:creationId xmlns:a16="http://schemas.microsoft.com/office/drawing/2014/main" id="{5C8E50ED-3736-419F-BE39-4F2512313657}"/>
              </a:ext>
            </a:extLst>
          </p:cNvPr>
          <p:cNvSpPr>
            <a:spLocks noChangeAspect="1"/>
          </p:cNvSpPr>
          <p:nvPr/>
        </p:nvSpPr>
        <p:spPr>
          <a:xfrm rot="10800000">
            <a:off x="1015897" y="1567611"/>
            <a:ext cx="2700000" cy="2700000"/>
          </a:xfrm>
          <a:prstGeom prst="pie">
            <a:avLst>
              <a:gd name="adj1" fmla="val 10820994"/>
              <a:gd name="adj2" fmla="val 16181271"/>
            </a:avLst>
          </a:prstGeom>
          <a:solidFill>
            <a:srgbClr val="037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Часть круга 26">
            <a:extLst>
              <a:ext uri="{FF2B5EF4-FFF2-40B4-BE49-F238E27FC236}">
                <a16:creationId xmlns:a16="http://schemas.microsoft.com/office/drawing/2014/main" id="{F3DAF819-FCB7-4D1E-8C01-26BB3086F561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999295" y="1550483"/>
            <a:ext cx="2700000" cy="2700000"/>
          </a:xfrm>
          <a:prstGeom prst="pie">
            <a:avLst>
              <a:gd name="adj1" fmla="val 10783560"/>
              <a:gd name="adj2" fmla="val 16200000"/>
            </a:avLst>
          </a:prstGeom>
          <a:solidFill>
            <a:srgbClr val="00B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BE45B6E-8A51-4A0F-9A85-5011B4117A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3" r="961"/>
          <a:stretch/>
        </p:blipFill>
        <p:spPr>
          <a:xfrm>
            <a:off x="1223311" y="1751053"/>
            <a:ext cx="2268498" cy="2268498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24304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">
            <a:extLst>
              <a:ext uri="{FF2B5EF4-FFF2-40B4-BE49-F238E27FC236}">
                <a16:creationId xmlns:a16="http://schemas.microsoft.com/office/drawing/2014/main" id="{06F6E8A6-BB0B-495D-BE80-7064936453A2}"/>
              </a:ext>
            </a:extLst>
          </p:cNvPr>
          <p:cNvSpPr txBox="1"/>
          <p:nvPr/>
        </p:nvSpPr>
        <p:spPr>
          <a:xfrm>
            <a:off x="2477544" y="97200"/>
            <a:ext cx="4188913" cy="17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талантливых детей и молодежи «Золотое сечение»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3A609B15-540F-4620-BA94-3703BD698466}"/>
              </a:ext>
            </a:extLst>
          </p:cNvPr>
          <p:cNvCxnSpPr>
            <a:cxnSpLocks/>
          </p:cNvCxnSpPr>
          <p:nvPr/>
        </p:nvCxnSpPr>
        <p:spPr>
          <a:xfrm>
            <a:off x="4226015" y="1962150"/>
            <a:ext cx="0" cy="2421997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8B225DC-EB9D-4595-8C14-018DA47F290D}"/>
              </a:ext>
            </a:extLst>
          </p:cNvPr>
          <p:cNvSpPr txBox="1"/>
          <p:nvPr/>
        </p:nvSpPr>
        <p:spPr>
          <a:xfrm>
            <a:off x="2365897" y="875889"/>
            <a:ext cx="4412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rgbClr val="AF95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DB9A91-6126-41B4-8ACA-F688EE97F4E4}"/>
              </a:ext>
            </a:extLst>
          </p:cNvPr>
          <p:cNvSpPr txBox="1"/>
          <p:nvPr/>
        </p:nvSpPr>
        <p:spPr>
          <a:xfrm>
            <a:off x="1219886" y="753647"/>
            <a:ext cx="6628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ПРИОРИТЕТЫ 2022-2023</a:t>
            </a:r>
          </a:p>
          <a:p>
            <a:pPr algn="ctr"/>
            <a:r>
              <a:rPr lang="ru-RU" sz="20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УЧЕБНОГО ГОДА </a:t>
            </a:r>
          </a:p>
          <a:p>
            <a:pPr algn="ctr"/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87A140EF-C8BC-4A3D-93C3-033446FA3B57}"/>
              </a:ext>
            </a:extLst>
          </p:cNvPr>
          <p:cNvSpPr txBox="1"/>
          <p:nvPr/>
        </p:nvSpPr>
        <p:spPr>
          <a:xfrm>
            <a:off x="2477544" y="4860000"/>
            <a:ext cx="4188913" cy="15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 err="1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Екатеринбург</a:t>
            </a: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ru-RU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dirty="0">
              <a:solidFill>
                <a:srgbClr val="AF95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28BAC5A-6B4D-48EB-9DB7-E0079F0EA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550836" cy="1399917"/>
          </a:xfrm>
          <a:prstGeom prst="rect">
            <a:avLst/>
          </a:prstGeom>
        </p:spPr>
      </p:pic>
      <p:sp>
        <p:nvSpPr>
          <p:cNvPr id="19" name="Прямоугольник 11">
            <a:extLst>
              <a:ext uri="{FF2B5EF4-FFF2-40B4-BE49-F238E27FC236}">
                <a16:creationId xmlns:a16="http://schemas.microsoft.com/office/drawing/2014/main" id="{DDA7774D-BF59-49B1-B2C6-62D021059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6375400"/>
            <a:ext cx="9763125" cy="14573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0F02AF-648D-439F-9A8C-4F48092E7063}"/>
              </a:ext>
            </a:extLst>
          </p:cNvPr>
          <p:cNvSpPr txBox="1"/>
          <p:nvPr/>
        </p:nvSpPr>
        <p:spPr>
          <a:xfrm>
            <a:off x="4419610" y="1504950"/>
            <a:ext cx="40961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756A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круглогодичной  олимпиадной подготовки  школьников по 10 предметам: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C756A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астрономия,  биология,  информатика, математика,  физика,  химия,  русский язык,  обществознание,   право, экономика – образовательные программы </a:t>
            </a:r>
            <a:b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C756A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C756A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олимпиадные интенсивы на базе ЗОЦ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C756A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C756A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Таватуй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C756A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rgbClr val="C756A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C756A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Формирование и  подготовка  региональных  сборных  команд  педагогов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756A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i="0" u="none" strike="noStrike" cap="none" normalizeH="0" baseline="0" dirty="0">
                <a:ln>
                  <a:noFill/>
                </a:ln>
                <a:solidFill>
                  <a:srgbClr val="C756A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(совместный проект Фонда – Института регионального образования  - </a:t>
            </a:r>
            <a:r>
              <a:rPr kumimoji="0" lang="ru-RU" altLang="ru-RU" sz="1200" i="0" u="none" strike="noStrike" cap="none" normalizeH="0" baseline="0" dirty="0" err="1">
                <a:ln>
                  <a:noFill/>
                </a:ln>
                <a:solidFill>
                  <a:srgbClr val="C756A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УрГПУ</a:t>
            </a:r>
            <a:r>
              <a:rPr kumimoji="0" lang="ru-RU" altLang="ru-RU" sz="1200" i="0" u="none" strike="noStrike" cap="none" normalizeH="0" baseline="0" dirty="0">
                <a:ln>
                  <a:noFill/>
                </a:ln>
                <a:solidFill>
                  <a:srgbClr val="C756A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C756A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C756A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C756A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Межрегиональная подготовка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C756A1"/>
              </a:solidFill>
              <a:effectLst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10F02E0-141C-4972-ABF3-F9610E440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50552" y="2024616"/>
            <a:ext cx="1453983" cy="191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8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">
            <a:extLst>
              <a:ext uri="{FF2B5EF4-FFF2-40B4-BE49-F238E27FC236}">
                <a16:creationId xmlns:a16="http://schemas.microsoft.com/office/drawing/2014/main" id="{06F6E8A6-BB0B-495D-BE80-7064936453A2}"/>
              </a:ext>
            </a:extLst>
          </p:cNvPr>
          <p:cNvSpPr txBox="1"/>
          <p:nvPr/>
        </p:nvSpPr>
        <p:spPr>
          <a:xfrm>
            <a:off x="2477544" y="97200"/>
            <a:ext cx="4188913" cy="17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талантливых детей и молодежи «Золотое сечение»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B225DC-EB9D-4595-8C14-018DA47F290D}"/>
              </a:ext>
            </a:extLst>
          </p:cNvPr>
          <p:cNvSpPr txBox="1"/>
          <p:nvPr/>
        </p:nvSpPr>
        <p:spPr>
          <a:xfrm>
            <a:off x="2365897" y="875889"/>
            <a:ext cx="4412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rgbClr val="AF95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87A140EF-C8BC-4A3D-93C3-033446FA3B57}"/>
              </a:ext>
            </a:extLst>
          </p:cNvPr>
          <p:cNvSpPr txBox="1"/>
          <p:nvPr/>
        </p:nvSpPr>
        <p:spPr>
          <a:xfrm>
            <a:off x="2477544" y="4860000"/>
            <a:ext cx="4188913" cy="15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 err="1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Екатеринбург</a:t>
            </a: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ru-RU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dirty="0">
              <a:solidFill>
                <a:srgbClr val="AF95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28BAC5A-6B4D-48EB-9DB7-E0079F0EA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550836" cy="1399917"/>
          </a:xfrm>
          <a:prstGeom prst="rect">
            <a:avLst/>
          </a:prstGeom>
        </p:spPr>
      </p:pic>
      <p:sp>
        <p:nvSpPr>
          <p:cNvPr id="19" name="Прямоугольник 11">
            <a:extLst>
              <a:ext uri="{FF2B5EF4-FFF2-40B4-BE49-F238E27FC236}">
                <a16:creationId xmlns:a16="http://schemas.microsoft.com/office/drawing/2014/main" id="{DDA7774D-BF59-49B1-B2C6-62D021059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6375400"/>
            <a:ext cx="9763125" cy="14573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0F02AF-648D-439F-9A8C-4F48092E7063}"/>
              </a:ext>
            </a:extLst>
          </p:cNvPr>
          <p:cNvSpPr txBox="1"/>
          <p:nvPr/>
        </p:nvSpPr>
        <p:spPr>
          <a:xfrm>
            <a:off x="3981020" y="2363859"/>
            <a:ext cx="4096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Быстрее, выше, сильнее – вместе!</a:t>
            </a:r>
            <a:r>
              <a:rPr lang="ru-RU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C756A1"/>
              </a:solidFill>
              <a:effectLst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B41133-3760-400D-B669-544364137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4020" y="1573334"/>
            <a:ext cx="2667000" cy="19968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57324B-4918-4DF2-B534-B8ADECDD89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6966" t="9209"/>
          <a:stretch/>
        </p:blipFill>
        <p:spPr>
          <a:xfrm rot="10800000">
            <a:off x="7162799" y="3295566"/>
            <a:ext cx="1972238" cy="184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5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TextBox 3"/>
          <p:cNvSpPr txBox="1"/>
          <p:nvPr/>
        </p:nvSpPr>
        <p:spPr bwMode="auto">
          <a:xfrm>
            <a:off x="2477544" y="4860000"/>
            <a:ext cx="4188913" cy="15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>
                <a:ln>
                  <a:noFill/>
                </a:ln>
                <a:solidFill>
                  <a:srgbClr val="AF955C"/>
                </a:solidFill>
                <a:effectLst/>
                <a:uLnTx/>
                <a:uFillTx/>
                <a:latin typeface="Arial"/>
                <a:cs typeface="Arial"/>
              </a:rPr>
              <a:t>Екатеринбург </a:t>
            </a:r>
            <a:r>
              <a:rPr kumimoji="0" lang="ru-RU" sz="600" b="0" i="0" u="none" strike="noStrike" kern="0" cap="none" spc="0" normalizeH="0" baseline="0" noProof="0">
                <a:ln>
                  <a:noFill/>
                </a:ln>
                <a:solidFill>
                  <a:srgbClr val="AF955C"/>
                </a:solidFill>
                <a:effectLst/>
                <a:uLnTx/>
                <a:uFillTx/>
                <a:latin typeface="Arial"/>
                <a:cs typeface="Arial"/>
              </a:rPr>
              <a:t>2021</a:t>
            </a:r>
            <a:endParaRPr kumimoji="0" lang="en-US" sz="600" b="0" i="0" u="none" strike="noStrike" kern="0" cap="none" spc="0" normalizeH="0" baseline="0" noProof="0">
              <a:ln>
                <a:noFill/>
              </a:ln>
              <a:solidFill>
                <a:srgbClr val="AF955C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22" name="Picture 4"/>
          <p:cNvPicPr>
            <a:picLocks noChangeAspect="1"/>
          </p:cNvPicPr>
          <p:nvPr/>
        </p:nvPicPr>
        <p:blipFill>
          <a:blip r:embed="rId2"/>
          <a:srcRect l="-682" t="12104" r="93526" b="83093"/>
          <a:stretch/>
        </p:blipFill>
        <p:spPr bwMode="auto">
          <a:xfrm>
            <a:off x="5105400" y="4902149"/>
            <a:ext cx="468000" cy="108000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>
            <a:cxnSpLocks/>
          </p:cNvCxnSpPr>
          <p:nvPr/>
        </p:nvCxnSpPr>
        <p:spPr bwMode="auto">
          <a:xfrm>
            <a:off x="5724000" y="4956149"/>
            <a:ext cx="3420000" cy="0"/>
          </a:xfrm>
          <a:prstGeom prst="line">
            <a:avLst/>
          </a:prstGeom>
          <a:ln w="6350">
            <a:solidFill>
              <a:srgbClr val="AF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"/>
          <p:cNvSpPr txBox="1"/>
          <p:nvPr/>
        </p:nvSpPr>
        <p:spPr bwMode="auto">
          <a:xfrm>
            <a:off x="2477544" y="97200"/>
            <a:ext cx="4188913" cy="17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>
                <a:ln>
                  <a:noFill/>
                </a:ln>
                <a:solidFill>
                  <a:srgbClr val="AF955C"/>
                </a:solidFill>
                <a:effectLst/>
                <a:uLnTx/>
                <a:uFillTx/>
                <a:latin typeface="Arial"/>
                <a:cs typeface="Arial"/>
              </a:rPr>
              <a:t>Фонд поддержки талантливых детей и молодежи «Золотое сечение»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cxnSp>
        <p:nvCxnSpPr>
          <p:cNvPr id="27" name="Прямая соединительная линия 26"/>
          <p:cNvCxnSpPr>
            <a:cxnSpLocks/>
          </p:cNvCxnSpPr>
          <p:nvPr/>
        </p:nvCxnSpPr>
        <p:spPr bwMode="auto">
          <a:xfrm>
            <a:off x="720000" y="208722"/>
            <a:ext cx="2376000" cy="0"/>
          </a:xfrm>
          <a:prstGeom prst="line">
            <a:avLst/>
          </a:prstGeom>
          <a:ln w="6350">
            <a:solidFill>
              <a:srgbClr val="AF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4"/>
          <p:cNvPicPr>
            <a:picLocks noChangeAspect="1"/>
          </p:cNvPicPr>
          <p:nvPr/>
        </p:nvPicPr>
        <p:blipFill>
          <a:blip r:embed="rId2"/>
          <a:srcRect l="-682" t="12104" r="93526" b="83093"/>
          <a:stretch/>
        </p:blipFill>
        <p:spPr bwMode="auto">
          <a:xfrm>
            <a:off x="108000" y="152842"/>
            <a:ext cx="468000" cy="108000"/>
          </a:xfrm>
          <a:prstGeom prst="rect">
            <a:avLst/>
          </a:prstGeom>
        </p:spPr>
      </p:pic>
      <p:pic>
        <p:nvPicPr>
          <p:cNvPr id="29" name="Picture 4"/>
          <p:cNvPicPr>
            <a:picLocks noChangeAspect="1"/>
          </p:cNvPicPr>
          <p:nvPr/>
        </p:nvPicPr>
        <p:blipFill>
          <a:blip r:embed="rId2"/>
          <a:srcRect l="-682" t="12104" r="93526" b="83093"/>
          <a:stretch/>
        </p:blipFill>
        <p:spPr bwMode="auto">
          <a:xfrm>
            <a:off x="5933366" y="152842"/>
            <a:ext cx="468000" cy="108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 bwMode="auto">
          <a:xfrm>
            <a:off x="2365897" y="875889"/>
            <a:ext cx="4412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>
              <a:ln>
                <a:noFill/>
              </a:ln>
              <a:solidFill>
                <a:srgbClr val="AF955C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2365897" y="875889"/>
            <a:ext cx="4412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AF955C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СПАСИБО ЗА ВНИМАНИЕ!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91" name="TextBox 90"/>
          <p:cNvSpPr txBox="1"/>
          <p:nvPr/>
        </p:nvSpPr>
        <p:spPr bwMode="auto">
          <a:xfrm>
            <a:off x="4553168" y="1361557"/>
            <a:ext cx="39812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AF955C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ФОНД ПОДДЕРЖКИ ТАЛАНТЛИВЫХ ДЕТЕЙ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AF955C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И МОЛОДЕЖИ «ЗОЛОТОЕ СЕЧЕНИЕ»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0" dirty="0">
              <a:solidFill>
                <a:srgbClr val="AF955C"/>
              </a:solidFill>
              <a:latin typeface="Arial"/>
              <a:ea typeface="Calibri"/>
              <a:cs typeface="Times New Roman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AF955C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ЦЕНТР ОЛИМПИАД</a:t>
            </a:r>
          </a:p>
          <a:p>
            <a:pPr>
              <a:defRPr/>
            </a:pPr>
            <a:endParaRPr lang="ru-RU" sz="1200" b="1" kern="0" dirty="0">
              <a:solidFill>
                <a:srgbClr val="AF955C"/>
              </a:solidFill>
              <a:latin typeface="Arial"/>
              <a:cs typeface="Times New Roman"/>
            </a:endParaRPr>
          </a:p>
          <a:p>
            <a:pPr>
              <a:defRPr/>
            </a:pPr>
            <a:r>
              <a:rPr lang="ru-RU" sz="1200" b="1" kern="0" dirty="0">
                <a:solidFill>
                  <a:srgbClr val="AF955C"/>
                </a:solidFill>
                <a:latin typeface="Arial"/>
                <a:cs typeface="Times New Roman"/>
              </a:rPr>
              <a:t>Руководитель Центра</a:t>
            </a:r>
          </a:p>
          <a:p>
            <a:pPr>
              <a:defRPr/>
            </a:pPr>
            <a:r>
              <a:rPr lang="ru-RU" sz="1200" b="1" kern="0" dirty="0">
                <a:solidFill>
                  <a:srgbClr val="AF955C"/>
                </a:solidFill>
                <a:latin typeface="Arial"/>
                <a:cs typeface="Times New Roman"/>
              </a:rPr>
              <a:t>Кулагина Людмила Ивановна</a:t>
            </a:r>
          </a:p>
          <a:p>
            <a:pPr>
              <a:defRPr/>
            </a:pPr>
            <a:br>
              <a:rPr lang="ru-RU" sz="1200" dirty="0">
                <a:effectLst/>
              </a:rPr>
            </a:br>
            <a:r>
              <a:rPr lang="ru-RU" b="1" kern="0" dirty="0">
                <a:solidFill>
                  <a:prstClr val="black"/>
                </a:solidFill>
                <a:latin typeface="Arial"/>
                <a:cs typeface="Times New Roman"/>
              </a:rPr>
              <a:t>Тел.: +7 (343) 288-73-34</a:t>
            </a:r>
          </a:p>
          <a:p>
            <a:pPr>
              <a:defRPr/>
            </a:pPr>
            <a:r>
              <a:rPr lang="ru-RU" b="1" kern="0" dirty="0">
                <a:solidFill>
                  <a:prstClr val="black"/>
                </a:solidFill>
                <a:latin typeface="Arial"/>
                <a:cs typeface="Times New Roman"/>
              </a:rPr>
              <a:t>Моб.: +7 (982) 660-11-05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AF955C"/>
              </a:solidFill>
              <a:effectLst/>
              <a:uLnTx/>
              <a:uFillTx/>
              <a:latin typeface="Arial"/>
              <a:cs typeface="Times New Roman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/>
              </a:rPr>
              <a:t>contact@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/>
              </a:rPr>
              <a:t>zsfond.ru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48067" y="962743"/>
            <a:ext cx="814367" cy="694605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1">
            <a:off x="7543800" y="355379"/>
            <a:ext cx="1382068" cy="910028"/>
          </a:xfrm>
          <a:prstGeom prst="rect">
            <a:avLst/>
          </a:prstGeom>
        </p:spPr>
      </p:pic>
      <p:cxnSp>
        <p:nvCxnSpPr>
          <p:cNvPr id="45" name="Прямая соединительная линия 44"/>
          <p:cNvCxnSpPr>
            <a:cxnSpLocks/>
          </p:cNvCxnSpPr>
          <p:nvPr/>
        </p:nvCxnSpPr>
        <p:spPr bwMode="auto">
          <a:xfrm flipH="1">
            <a:off x="4226015" y="3939200"/>
            <a:ext cx="1" cy="1"/>
          </a:xfrm>
          <a:prstGeom prst="line">
            <a:avLst/>
          </a:prstGeom>
          <a:ln w="15875">
            <a:solidFill>
              <a:srgbClr val="AF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cxnSpLocks/>
          </p:cNvCxnSpPr>
          <p:nvPr/>
        </p:nvCxnSpPr>
        <p:spPr bwMode="auto">
          <a:xfrm>
            <a:off x="4226015" y="1927254"/>
            <a:ext cx="0" cy="2020384"/>
          </a:xfrm>
          <a:prstGeom prst="line">
            <a:avLst/>
          </a:prstGeom>
          <a:ln w="15875">
            <a:solidFill>
              <a:srgbClr val="AF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 bwMode="auto">
          <a:xfrm>
            <a:off x="1061920" y="1652253"/>
            <a:ext cx="2769960" cy="2565915"/>
            <a:chOff x="762000" y="1560497"/>
            <a:chExt cx="3052610" cy="2827745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990601" y="1560497"/>
              <a:ext cx="2824010" cy="2827745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762000" y="2327845"/>
              <a:ext cx="609601" cy="609601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1600202" y="2212369"/>
              <a:ext cx="1524000" cy="1524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">
            <a:extLst>
              <a:ext uri="{FF2B5EF4-FFF2-40B4-BE49-F238E27FC236}">
                <a16:creationId xmlns:a16="http://schemas.microsoft.com/office/drawing/2014/main" id="{06F6E8A6-BB0B-495D-BE80-7064936453A2}"/>
              </a:ext>
            </a:extLst>
          </p:cNvPr>
          <p:cNvSpPr txBox="1"/>
          <p:nvPr/>
        </p:nvSpPr>
        <p:spPr>
          <a:xfrm>
            <a:off x="2477544" y="97200"/>
            <a:ext cx="4188913" cy="17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талантливых детей и молодежи «Золотое сечение»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DB9A91-6126-41B4-8ACA-F688EE97F4E4}"/>
              </a:ext>
            </a:extLst>
          </p:cNvPr>
          <p:cNvSpPr txBox="1"/>
          <p:nvPr/>
        </p:nvSpPr>
        <p:spPr>
          <a:xfrm>
            <a:off x="1221099" y="364434"/>
            <a:ext cx="66287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ВсОШ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: региональная модель.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Вызовы, перспективы, задачи</a:t>
            </a:r>
          </a:p>
          <a:p>
            <a:pPr algn="ctr"/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28BAC5A-6B4D-48EB-9DB7-E0079F0EA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550836" cy="1399917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B6496F55-75CB-46B9-ADFA-784AED8E48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097"/>
          <a:stretch/>
        </p:blipFill>
        <p:spPr>
          <a:xfrm>
            <a:off x="1284662" y="1123950"/>
            <a:ext cx="7010400" cy="394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9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C16FDF-1105-83E7-AB75-87DF77063663}"/>
              </a:ext>
            </a:extLst>
          </p:cNvPr>
          <p:cNvSpPr/>
          <p:nvPr/>
        </p:nvSpPr>
        <p:spPr>
          <a:xfrm>
            <a:off x="1938278" y="2861519"/>
            <a:ext cx="5529322" cy="700831"/>
          </a:xfrm>
          <a:prstGeom prst="rect">
            <a:avLst/>
          </a:prstGeom>
          <a:solidFill>
            <a:srgbClr val="ACD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37285ED-F987-4532-B73C-5FEB64DF570F}"/>
              </a:ext>
            </a:extLst>
          </p:cNvPr>
          <p:cNvSpPr/>
          <p:nvPr/>
        </p:nvSpPr>
        <p:spPr>
          <a:xfrm>
            <a:off x="4767600" y="1350456"/>
            <a:ext cx="2700000" cy="1297494"/>
          </a:xfrm>
          <a:prstGeom prst="rect">
            <a:avLst/>
          </a:prstGeom>
          <a:solidFill>
            <a:srgbClr val="ACD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088A6E56-5B75-4BDD-9921-FBF3C3C9A5F7}"/>
              </a:ext>
            </a:extLst>
          </p:cNvPr>
          <p:cNvSpPr/>
          <p:nvPr/>
        </p:nvSpPr>
        <p:spPr>
          <a:xfrm>
            <a:off x="1938278" y="1348487"/>
            <a:ext cx="2700000" cy="1299463"/>
          </a:xfrm>
          <a:prstGeom prst="rect">
            <a:avLst/>
          </a:prstGeom>
          <a:solidFill>
            <a:srgbClr val="D8E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CAB0C7A5-A752-4F13-BB4E-16A488F4AB75}"/>
              </a:ext>
            </a:extLst>
          </p:cNvPr>
          <p:cNvSpPr/>
          <p:nvPr/>
        </p:nvSpPr>
        <p:spPr>
          <a:xfrm>
            <a:off x="1938278" y="953489"/>
            <a:ext cx="5529322" cy="267369"/>
          </a:xfrm>
          <a:prstGeom prst="rect">
            <a:avLst/>
          </a:prstGeom>
          <a:solidFill>
            <a:srgbClr val="D8E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7D92C17-AFA1-42CB-A46A-C6061B530F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691" y="3895847"/>
            <a:ext cx="713709" cy="644255"/>
          </a:xfrm>
          <a:prstGeom prst="rect">
            <a:avLst/>
          </a:prstGeom>
        </p:spPr>
      </p:pic>
      <p:sp>
        <p:nvSpPr>
          <p:cNvPr id="26" name="TextBox 2">
            <a:extLst>
              <a:ext uri="{FF2B5EF4-FFF2-40B4-BE49-F238E27FC236}">
                <a16:creationId xmlns:a16="http://schemas.microsoft.com/office/drawing/2014/main" id="{06F6E8A6-BB0B-495D-BE80-7064936453A2}"/>
              </a:ext>
            </a:extLst>
          </p:cNvPr>
          <p:cNvSpPr txBox="1"/>
          <p:nvPr/>
        </p:nvSpPr>
        <p:spPr>
          <a:xfrm>
            <a:off x="2477544" y="97200"/>
            <a:ext cx="4188913" cy="17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талантливых детей и молодежи «Золотое сечение»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B225DC-EB9D-4595-8C14-018DA47F290D}"/>
              </a:ext>
            </a:extLst>
          </p:cNvPr>
          <p:cNvSpPr txBox="1"/>
          <p:nvPr/>
        </p:nvSpPr>
        <p:spPr>
          <a:xfrm>
            <a:off x="2329353" y="875889"/>
            <a:ext cx="4412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rgbClr val="AF95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DB9A91-6126-41B4-8ACA-F688EE97F4E4}"/>
              </a:ext>
            </a:extLst>
          </p:cNvPr>
          <p:cNvSpPr txBox="1"/>
          <p:nvPr/>
        </p:nvSpPr>
        <p:spPr>
          <a:xfrm>
            <a:off x="1221099" y="364434"/>
            <a:ext cx="6628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Модель Всероссийской олимпиады школьников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Свердловской области в 2022–2023 учебном году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87A140EF-C8BC-4A3D-93C3-033446FA3B57}"/>
              </a:ext>
            </a:extLst>
          </p:cNvPr>
          <p:cNvSpPr txBox="1"/>
          <p:nvPr/>
        </p:nvSpPr>
        <p:spPr>
          <a:xfrm>
            <a:off x="2477544" y="4860000"/>
            <a:ext cx="4188913" cy="15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 err="1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Екатеринбург</a:t>
            </a: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ru-RU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dirty="0">
              <a:solidFill>
                <a:srgbClr val="AF95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28BAC5A-6B4D-48EB-9DB7-E0079F0EA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550836" cy="139991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64E5959-695F-4532-8677-86BE85032B6E}"/>
              </a:ext>
            </a:extLst>
          </p:cNvPr>
          <p:cNvSpPr txBox="1"/>
          <p:nvPr/>
        </p:nvSpPr>
        <p:spPr>
          <a:xfrm>
            <a:off x="2169733" y="953185"/>
            <a:ext cx="50664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Министерство образования и молодежной политики Свердловской области 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69E01D-FB24-4448-8051-DAA2B4115281}"/>
              </a:ext>
            </a:extLst>
          </p:cNvPr>
          <p:cNvSpPr txBox="1"/>
          <p:nvPr/>
        </p:nvSpPr>
        <p:spPr>
          <a:xfrm>
            <a:off x="2192043" y="1402199"/>
            <a:ext cx="219247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Фонд 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Золотое  сечение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региональный оператор Всероссийской олимпиады школьников.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Комплексное  ресурсное  обеспечение и сопровождение всех этапов </a:t>
            </a:r>
            <a:r>
              <a:rPr kumimoji="0" lang="ru-RU" altLang="ru-RU" sz="1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ВсОШ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723D76-669C-4ED2-A1C5-E859EA19C3A9}"/>
              </a:ext>
            </a:extLst>
          </p:cNvPr>
          <p:cNvSpPr txBox="1"/>
          <p:nvPr/>
        </p:nvSpPr>
        <p:spPr>
          <a:xfrm>
            <a:off x="2192042" y="2854464"/>
            <a:ext cx="5275557" cy="707886"/>
          </a:xfrm>
          <a:prstGeom prst="rect">
            <a:avLst/>
          </a:prstGeom>
          <a:solidFill>
            <a:srgbClr val="ACDBF1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РПМК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(Региональные предметно-методические комиссии)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Разработка единых заданий школьного и муниципального этапов </a:t>
            </a:r>
            <a:r>
              <a:rPr kumimoji="0" lang="ru-RU" altLang="ru-RU" sz="1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ВсОШ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Методическое сопровождение  </a:t>
            </a:r>
            <a:r>
              <a:rPr lang="ru-RU" alt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всех этапов </a:t>
            </a:r>
            <a:r>
              <a:rPr kumimoji="0" lang="ru-RU" altLang="ru-RU" sz="1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ВсОШ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36B997-919C-495F-B42C-7647068ED5FD}"/>
              </a:ext>
            </a:extLst>
          </p:cNvPr>
          <p:cNvSpPr txBox="1"/>
          <p:nvPr/>
        </p:nvSpPr>
        <p:spPr>
          <a:xfrm>
            <a:off x="323406" y="3900720"/>
            <a:ext cx="24959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Школьный этап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6D9798-943E-46FE-AAAF-3246D91E793A}"/>
              </a:ext>
            </a:extLst>
          </p:cNvPr>
          <p:cNvSpPr txBox="1"/>
          <p:nvPr/>
        </p:nvSpPr>
        <p:spPr>
          <a:xfrm>
            <a:off x="2514600" y="3900720"/>
            <a:ext cx="236219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Муниципальный этап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66E2BCA-5C0A-4211-8A13-22C49190A99A}"/>
              </a:ext>
            </a:extLst>
          </p:cNvPr>
          <p:cNvSpPr txBox="1"/>
          <p:nvPr/>
        </p:nvSpPr>
        <p:spPr>
          <a:xfrm>
            <a:off x="4876800" y="3900720"/>
            <a:ext cx="20387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Региональный этап 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5A9956-4378-49DF-8B51-AF8010E1CC83}"/>
              </a:ext>
            </a:extLst>
          </p:cNvPr>
          <p:cNvSpPr txBox="1"/>
          <p:nvPr/>
        </p:nvSpPr>
        <p:spPr>
          <a:xfrm>
            <a:off x="7206216" y="3900720"/>
            <a:ext cx="18101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Заключительный этап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B6B3ABD-5AD2-4C13-BB78-40BD91B1A6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0491" y="3900720"/>
            <a:ext cx="713709" cy="64425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D074463-25E6-4104-84E3-AAD6E454E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2691" y="3902107"/>
            <a:ext cx="713709" cy="64425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6A38134-571B-4149-A060-5A19DB722B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6600" y="3908695"/>
            <a:ext cx="713709" cy="64425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8C04E28-73DE-4D18-9137-57734B324AAE}"/>
              </a:ext>
            </a:extLst>
          </p:cNvPr>
          <p:cNvSpPr txBox="1"/>
          <p:nvPr/>
        </p:nvSpPr>
        <p:spPr>
          <a:xfrm>
            <a:off x="4953138" y="1402199"/>
            <a:ext cx="23289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ИРО РЦОИ 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техническое обеспечение 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сопровождение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школьного и муниципального этапов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08033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7D92C17-AFA1-42CB-A46A-C6061B530F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9891" y="1927495"/>
            <a:ext cx="713709" cy="644255"/>
          </a:xfrm>
          <a:prstGeom prst="rect">
            <a:avLst/>
          </a:prstGeom>
        </p:spPr>
      </p:pic>
      <p:sp>
        <p:nvSpPr>
          <p:cNvPr id="26" name="TextBox 2">
            <a:extLst>
              <a:ext uri="{FF2B5EF4-FFF2-40B4-BE49-F238E27FC236}">
                <a16:creationId xmlns:a16="http://schemas.microsoft.com/office/drawing/2014/main" id="{06F6E8A6-BB0B-495D-BE80-7064936453A2}"/>
              </a:ext>
            </a:extLst>
          </p:cNvPr>
          <p:cNvSpPr txBox="1"/>
          <p:nvPr/>
        </p:nvSpPr>
        <p:spPr>
          <a:xfrm>
            <a:off x="2477544" y="97200"/>
            <a:ext cx="4188913" cy="17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талантливых детей и молодежи «Золотое сечение»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DB9A91-6126-41B4-8ACA-F688EE97F4E4}"/>
              </a:ext>
            </a:extLst>
          </p:cNvPr>
          <p:cNvSpPr txBox="1"/>
          <p:nvPr/>
        </p:nvSpPr>
        <p:spPr>
          <a:xfrm>
            <a:off x="1257643" y="914276"/>
            <a:ext cx="6628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ЭТАПЫ ПРОВЕДЕНИЯ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87A140EF-C8BC-4A3D-93C3-033446FA3B57}"/>
              </a:ext>
            </a:extLst>
          </p:cNvPr>
          <p:cNvSpPr txBox="1"/>
          <p:nvPr/>
        </p:nvSpPr>
        <p:spPr>
          <a:xfrm>
            <a:off x="2477544" y="4860000"/>
            <a:ext cx="4188913" cy="15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 err="1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Екатеринбург</a:t>
            </a: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ru-RU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dirty="0">
              <a:solidFill>
                <a:srgbClr val="AF95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28BAC5A-6B4D-48EB-9DB7-E0079F0EA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550836" cy="139991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236B997-919C-495F-B42C-7647068ED5FD}"/>
              </a:ext>
            </a:extLst>
          </p:cNvPr>
          <p:cNvSpPr txBox="1"/>
          <p:nvPr/>
        </p:nvSpPr>
        <p:spPr>
          <a:xfrm>
            <a:off x="1695007" y="2067605"/>
            <a:ext cx="249599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Школьный этап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ОТМ-</a:t>
            </a: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onlineформат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с </a:t>
            </a: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учетом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специфики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предметов</a:t>
            </a:r>
            <a:endParaRPr kumimoji="0" lang="en-US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единые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задания</a:t>
            </a:r>
            <a:endParaRPr kumimoji="0" lang="en-US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единые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сроки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проведения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ИКТ- </a:t>
            </a: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технологии</a:t>
            </a:r>
            <a:endParaRPr kumimoji="0" lang="en-US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</a:t>
            </a: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предметов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платформе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Сириуса</a:t>
            </a:r>
            <a:endParaRPr kumimoji="0" lang="en-US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 </a:t>
            </a: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предметов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платформе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TCExam</a:t>
            </a:r>
            <a:endParaRPr kumimoji="0" lang="en-US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6D9798-943E-46FE-AAAF-3246D91E793A}"/>
              </a:ext>
            </a:extLst>
          </p:cNvPr>
          <p:cNvSpPr txBox="1"/>
          <p:nvPr/>
        </p:nvSpPr>
        <p:spPr>
          <a:xfrm>
            <a:off x="5410200" y="2107614"/>
            <a:ext cx="23621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Муниципальный этап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ОТМ -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offline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формат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ИКТ-</a:t>
            </a: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технологии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вебинары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предметам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совместно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 ИРО)</a:t>
            </a:r>
            <a:endParaRPr kumimoji="0" lang="en-US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вкс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 МОУО</a:t>
            </a:r>
            <a:endParaRPr kumimoji="0" lang="en-US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независимая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экспертиза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заданий</a:t>
            </a:r>
            <a:endParaRPr kumimoji="0" lang="en-US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экспертные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выезды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муниципалитеты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en-US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B6B3ABD-5AD2-4C13-BB78-40BD91B1A6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1600" y="1927495"/>
            <a:ext cx="713709" cy="64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8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7D92C17-AFA1-42CB-A46A-C6061B530F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9891" y="1927495"/>
            <a:ext cx="713709" cy="644255"/>
          </a:xfrm>
          <a:prstGeom prst="rect">
            <a:avLst/>
          </a:prstGeom>
        </p:spPr>
      </p:pic>
      <p:sp>
        <p:nvSpPr>
          <p:cNvPr id="26" name="TextBox 2">
            <a:extLst>
              <a:ext uri="{FF2B5EF4-FFF2-40B4-BE49-F238E27FC236}">
                <a16:creationId xmlns:a16="http://schemas.microsoft.com/office/drawing/2014/main" id="{06F6E8A6-BB0B-495D-BE80-7064936453A2}"/>
              </a:ext>
            </a:extLst>
          </p:cNvPr>
          <p:cNvSpPr txBox="1"/>
          <p:nvPr/>
        </p:nvSpPr>
        <p:spPr>
          <a:xfrm>
            <a:off x="2477544" y="97200"/>
            <a:ext cx="4188913" cy="17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талантливых детей и молодежи «Золотое сечение»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DB9A91-6126-41B4-8ACA-F688EE97F4E4}"/>
              </a:ext>
            </a:extLst>
          </p:cNvPr>
          <p:cNvSpPr txBox="1"/>
          <p:nvPr/>
        </p:nvSpPr>
        <p:spPr>
          <a:xfrm>
            <a:off x="1257643" y="914276"/>
            <a:ext cx="6628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ЭТАПЫ ПРОВЕДЕНИЯ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87A140EF-C8BC-4A3D-93C3-033446FA3B57}"/>
              </a:ext>
            </a:extLst>
          </p:cNvPr>
          <p:cNvSpPr txBox="1"/>
          <p:nvPr/>
        </p:nvSpPr>
        <p:spPr>
          <a:xfrm>
            <a:off x="2477544" y="4860000"/>
            <a:ext cx="4188913" cy="15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 err="1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Екатеринбург</a:t>
            </a: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ru-RU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dirty="0">
              <a:solidFill>
                <a:srgbClr val="AF95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28BAC5A-6B4D-48EB-9DB7-E0079F0EA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550836" cy="139991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236B997-919C-495F-B42C-7647068ED5FD}"/>
              </a:ext>
            </a:extLst>
          </p:cNvPr>
          <p:cNvSpPr txBox="1"/>
          <p:nvPr/>
        </p:nvSpPr>
        <p:spPr>
          <a:xfrm>
            <a:off x="1695007" y="2067605"/>
            <a:ext cx="249599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Региональный этап 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Проведение в соответствии 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Порядком </a:t>
            </a:r>
            <a:r>
              <a:rPr kumimoji="0" lang="ru-RU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ВсОШ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требованиями ЦПМК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Видеофиксация  олимпиадных туров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ИКТ технологии при проведении олимпиадных процедур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6D9798-943E-46FE-AAAF-3246D91E793A}"/>
              </a:ext>
            </a:extLst>
          </p:cNvPr>
          <p:cNvSpPr txBox="1"/>
          <p:nvPr/>
        </p:nvSpPr>
        <p:spPr>
          <a:xfrm>
            <a:off x="5410200" y="2107614"/>
            <a:ext cx="23621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Заключительный этап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круглогодичной подготовки  </a:t>
            </a:r>
            <a:r>
              <a:rPr kumimoji="0" lang="ru-RU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высокорезультативных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школьников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Олимпиадные классы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Городские олимпиадные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факультативы 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B6B3ABD-5AD2-4C13-BB78-40BD91B1A6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1600" y="1927495"/>
            <a:ext cx="713709" cy="64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9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">
            <a:extLst>
              <a:ext uri="{FF2B5EF4-FFF2-40B4-BE49-F238E27FC236}">
                <a16:creationId xmlns:a16="http://schemas.microsoft.com/office/drawing/2014/main" id="{06F6E8A6-BB0B-495D-BE80-7064936453A2}"/>
              </a:ext>
            </a:extLst>
          </p:cNvPr>
          <p:cNvSpPr txBox="1"/>
          <p:nvPr/>
        </p:nvSpPr>
        <p:spPr>
          <a:xfrm>
            <a:off x="2477544" y="97200"/>
            <a:ext cx="4188913" cy="17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талантливых детей и молодежи «Золотое сечение»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3A609B15-540F-4620-BA94-3703BD698466}"/>
              </a:ext>
            </a:extLst>
          </p:cNvPr>
          <p:cNvCxnSpPr>
            <a:cxnSpLocks/>
          </p:cNvCxnSpPr>
          <p:nvPr/>
        </p:nvCxnSpPr>
        <p:spPr>
          <a:xfrm>
            <a:off x="4226015" y="2760655"/>
            <a:ext cx="0" cy="1623492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8ABE26D-D378-4EAF-999F-28EA245CF6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0" y="318325"/>
            <a:ext cx="1179955" cy="174772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8B225DC-EB9D-4595-8C14-018DA47F290D}"/>
              </a:ext>
            </a:extLst>
          </p:cNvPr>
          <p:cNvSpPr txBox="1"/>
          <p:nvPr/>
        </p:nvSpPr>
        <p:spPr>
          <a:xfrm>
            <a:off x="2365897" y="875889"/>
            <a:ext cx="4412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rgbClr val="AF95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169CF4-940D-47F4-AFF4-3582208F267F}"/>
              </a:ext>
            </a:extLst>
          </p:cNvPr>
          <p:cNvSpPr txBox="1"/>
          <p:nvPr/>
        </p:nvSpPr>
        <p:spPr>
          <a:xfrm>
            <a:off x="4274594" y="2437137"/>
            <a:ext cx="4717006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1197D5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Приказы </a:t>
            </a:r>
            <a:r>
              <a:rPr lang="ru-RU" sz="1200" b="1" dirty="0" err="1">
                <a:solidFill>
                  <a:srgbClr val="1197D5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МОиМП</a:t>
            </a:r>
            <a:r>
              <a:rPr lang="ru-RU" sz="1200" b="1" dirty="0">
                <a:solidFill>
                  <a:srgbClr val="1197D5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1197D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ВСОШ на 2022–2023 учебный год: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1197D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Общий приказ по ВСОШ – </a:t>
            </a:r>
            <a:r>
              <a:rPr lang="ru-RU" sz="1200" dirty="0">
                <a:solidFill>
                  <a:srgbClr val="1197D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Приказ Министерства образования и молодежной политики № 725 /Д от 09.08.2022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1197D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Приказ по школьному этапу – </a:t>
            </a:r>
            <a:r>
              <a:rPr lang="ru-RU" sz="1200" b="0" i="0" strike="noStrike" dirty="0">
                <a:solidFill>
                  <a:srgbClr val="0091A8"/>
                </a:solidFill>
                <a:effectLst/>
                <a:latin typeface="Roboto" panose="02000000000000000000" pitchFamily="2" charset="0"/>
              </a:rPr>
              <a:t>Приказ Министерства образования и молодёжной </a:t>
            </a:r>
            <a:r>
              <a:rPr lang="ru-RU" sz="1200" b="0" i="0" strike="noStrike">
                <a:solidFill>
                  <a:srgbClr val="0091A8"/>
                </a:solidFill>
                <a:effectLst/>
                <a:latin typeface="Roboto" panose="02000000000000000000" pitchFamily="2" charset="0"/>
              </a:rPr>
              <a:t>политики №832-Д от 06.09.2022</a:t>
            </a:r>
            <a:endParaRPr lang="ru-RU" sz="1200" b="1" dirty="0">
              <a:solidFill>
                <a:srgbClr val="1197D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1197D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Приказ по муниципальному этапу – октябрь 2022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1197D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Приказ по региональному этапу – ноябрь 2022</a:t>
            </a:r>
          </a:p>
          <a:p>
            <a:endParaRPr lang="ru-RU" sz="11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DB9A91-6126-41B4-8ACA-F688EE97F4E4}"/>
              </a:ext>
            </a:extLst>
          </p:cNvPr>
          <p:cNvSpPr txBox="1"/>
          <p:nvPr/>
        </p:nvSpPr>
        <p:spPr>
          <a:xfrm>
            <a:off x="1219886" y="753647"/>
            <a:ext cx="662871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НОРМАТИВНОЕ ОБЕСПЕЧЕНИЕ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ОРГАНИЗАЦИИ И ПРОВЕДЕНИЯ ЭТАПОВ ВСОШ 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ОСНОВЕ НОВОГО ПОРЯДКА ОЛИМПИАДЫ</a:t>
            </a:r>
          </a:p>
          <a:p>
            <a:pPr algn="ctr"/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ЕДИНЫЙ ПОДХОД К ОРГАНИЗАЦИОННО-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ТЕХНОЛОГИЧЕСКОЙ МОДЕЛИ ВСОШ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0" name="Часть круга 39">
            <a:extLst>
              <a:ext uri="{FF2B5EF4-FFF2-40B4-BE49-F238E27FC236}">
                <a16:creationId xmlns:a16="http://schemas.microsoft.com/office/drawing/2014/main" id="{980498C9-8CCE-4789-ACD9-85019417C640}"/>
              </a:ext>
            </a:extLst>
          </p:cNvPr>
          <p:cNvSpPr>
            <a:spLocks noChangeAspect="1"/>
          </p:cNvSpPr>
          <p:nvPr/>
        </p:nvSpPr>
        <p:spPr>
          <a:xfrm rot="10800000">
            <a:off x="1423931" y="2414625"/>
            <a:ext cx="1850730" cy="1850730"/>
          </a:xfrm>
          <a:prstGeom prst="pie">
            <a:avLst>
              <a:gd name="adj1" fmla="val 10820994"/>
              <a:gd name="adj2" fmla="val 16181271"/>
            </a:avLst>
          </a:prstGeom>
          <a:solidFill>
            <a:srgbClr val="149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Часть круга 38">
            <a:extLst>
              <a:ext uri="{FF2B5EF4-FFF2-40B4-BE49-F238E27FC236}">
                <a16:creationId xmlns:a16="http://schemas.microsoft.com/office/drawing/2014/main" id="{37C76A2D-D7C6-497C-B5AD-C51F1F08EF20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1423930" y="2437137"/>
            <a:ext cx="1850730" cy="1850730"/>
          </a:xfrm>
          <a:prstGeom prst="pie">
            <a:avLst>
              <a:gd name="adj1" fmla="val 10783560"/>
              <a:gd name="adj2" fmla="val 16200000"/>
            </a:avLst>
          </a:prstGeom>
          <a:solidFill>
            <a:srgbClr val="8EC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87A140EF-C8BC-4A3D-93C3-033446FA3B57}"/>
              </a:ext>
            </a:extLst>
          </p:cNvPr>
          <p:cNvSpPr txBox="1"/>
          <p:nvPr/>
        </p:nvSpPr>
        <p:spPr>
          <a:xfrm>
            <a:off x="2477544" y="4860000"/>
            <a:ext cx="4188913" cy="15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 err="1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Екатеринбург</a:t>
            </a: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ru-RU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dirty="0">
              <a:solidFill>
                <a:srgbClr val="AF95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28BAC5A-6B4D-48EB-9DB7-E0079F0EA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550836" cy="13999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5DE943F-BE9F-442C-AF76-3E72B350ED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0836" y="2571750"/>
            <a:ext cx="1582975" cy="1582975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25563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302FC17-8DE5-4CFE-85F5-D42DB44E90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2625" y="1934253"/>
            <a:ext cx="655284" cy="863084"/>
          </a:xfrm>
          <a:prstGeom prst="rect">
            <a:avLst/>
          </a:prstGeom>
        </p:spPr>
      </p:pic>
      <p:sp>
        <p:nvSpPr>
          <p:cNvPr id="26" name="TextBox 2">
            <a:extLst>
              <a:ext uri="{FF2B5EF4-FFF2-40B4-BE49-F238E27FC236}">
                <a16:creationId xmlns:a16="http://schemas.microsoft.com/office/drawing/2014/main" id="{06F6E8A6-BB0B-495D-BE80-7064936453A2}"/>
              </a:ext>
            </a:extLst>
          </p:cNvPr>
          <p:cNvSpPr txBox="1"/>
          <p:nvPr/>
        </p:nvSpPr>
        <p:spPr>
          <a:xfrm>
            <a:off x="2477544" y="97200"/>
            <a:ext cx="4188913" cy="17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талантливых детей и молодежи «Золотое сечение»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3A609B15-540F-4620-BA94-3703BD698466}"/>
              </a:ext>
            </a:extLst>
          </p:cNvPr>
          <p:cNvCxnSpPr>
            <a:cxnSpLocks/>
          </p:cNvCxnSpPr>
          <p:nvPr/>
        </p:nvCxnSpPr>
        <p:spPr>
          <a:xfrm>
            <a:off x="4226015" y="1639523"/>
            <a:ext cx="0" cy="2380027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8B225DC-EB9D-4595-8C14-018DA47F290D}"/>
              </a:ext>
            </a:extLst>
          </p:cNvPr>
          <p:cNvSpPr txBox="1"/>
          <p:nvPr/>
        </p:nvSpPr>
        <p:spPr>
          <a:xfrm>
            <a:off x="2365897" y="875889"/>
            <a:ext cx="4412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rgbClr val="AF95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DB9A91-6126-41B4-8ACA-F688EE97F4E4}"/>
              </a:ext>
            </a:extLst>
          </p:cNvPr>
          <p:cNvSpPr txBox="1"/>
          <p:nvPr/>
        </p:nvSpPr>
        <p:spPr>
          <a:xfrm>
            <a:off x="1983048" y="616660"/>
            <a:ext cx="517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ИНФОРМАЦИОННОЕ СОПРОВОЖДЕНИЕ</a:t>
            </a:r>
          </a:p>
          <a:p>
            <a:pPr algn="ctr"/>
            <a:endParaRPr lang="ru-RU" sz="16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87A140EF-C8BC-4A3D-93C3-033446FA3B57}"/>
              </a:ext>
            </a:extLst>
          </p:cNvPr>
          <p:cNvSpPr txBox="1"/>
          <p:nvPr/>
        </p:nvSpPr>
        <p:spPr>
          <a:xfrm>
            <a:off x="2477544" y="4860000"/>
            <a:ext cx="4188913" cy="15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 err="1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Екатеринбург</a:t>
            </a: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ru-RU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dirty="0">
              <a:solidFill>
                <a:srgbClr val="AF95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367F80D-92A1-4F30-AE2B-EF9BFC8FF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620509" cy="13978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83D726-8F44-415C-A28E-6485334B3A95}"/>
              </a:ext>
            </a:extLst>
          </p:cNvPr>
          <p:cNvSpPr txBox="1"/>
          <p:nvPr/>
        </p:nvSpPr>
        <p:spPr>
          <a:xfrm>
            <a:off x="4525533" y="1676221"/>
            <a:ext cx="313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1200" b="1" dirty="0">
              <a:solidFill>
                <a:srgbClr val="1197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solidFill>
                <a:srgbClr val="1197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5A2AC1-660B-4437-996F-382A82C86D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10" y="2286572"/>
            <a:ext cx="1099604" cy="1099604"/>
          </a:xfrm>
          <a:prstGeom prst="rect">
            <a:avLst/>
          </a:prstGeom>
        </p:spPr>
      </p:pic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DE193F5E-6446-4E97-8D2B-E7192B793C04}"/>
              </a:ext>
            </a:extLst>
          </p:cNvPr>
          <p:cNvSpPr/>
          <p:nvPr/>
        </p:nvSpPr>
        <p:spPr>
          <a:xfrm>
            <a:off x="457200" y="1504950"/>
            <a:ext cx="2555022" cy="2556000"/>
          </a:xfrm>
          <a:prstGeom prst="flowChartConnector">
            <a:avLst/>
          </a:prstGeom>
          <a:solidFill>
            <a:srgbClr val="00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CA51FC-FC44-4657-96CD-8668CCB931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" t="-1087" r="392" b="20279"/>
          <a:stretch/>
        </p:blipFill>
        <p:spPr>
          <a:xfrm>
            <a:off x="586315" y="1634554"/>
            <a:ext cx="2296793" cy="2296793"/>
          </a:xfrm>
          <a:prstGeom prst="flowChartConnector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5C76ECC-9C7C-42B9-9B3F-F87B63A185DB}"/>
              </a:ext>
            </a:extLst>
          </p:cNvPr>
          <p:cNvSpPr txBox="1"/>
          <p:nvPr/>
        </p:nvSpPr>
        <p:spPr>
          <a:xfrm>
            <a:off x="6007808" y="2474172"/>
            <a:ext cx="313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Раздел Всероссийской	 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олимпиады школьников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на сайте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zsfond.ru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F276C8C-2A0D-4857-9853-317EF57591CE}"/>
              </a:ext>
            </a:extLst>
          </p:cNvPr>
          <p:cNvGrpSpPr/>
          <p:nvPr/>
        </p:nvGrpSpPr>
        <p:grpSpPr>
          <a:xfrm>
            <a:off x="1997244" y="2892594"/>
            <a:ext cx="1736556" cy="1736556"/>
            <a:chOff x="1997244" y="2892594"/>
            <a:chExt cx="1736556" cy="1736556"/>
          </a:xfrm>
        </p:grpSpPr>
        <p:pic>
          <p:nvPicPr>
            <p:cNvPr id="36" name="Picture 12">
              <a:extLst>
                <a:ext uri="{FF2B5EF4-FFF2-40B4-BE49-F238E27FC236}">
                  <a16:creationId xmlns:a16="http://schemas.microsoft.com/office/drawing/2014/main" id="{02AA1783-2409-4E1F-99E1-FEC9D393D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244" y="2892594"/>
              <a:ext cx="1736556" cy="1736556"/>
            </a:xfrm>
            <a:prstGeom prst="flowChartConnector">
              <a:avLst/>
            </a:prstGeom>
            <a:noFill/>
            <a:ln w="57150">
              <a:solidFill>
                <a:srgbClr val="AF955C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37AE6E1-06EF-4F14-8033-2E35F7DFB4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7398" b="26873"/>
            <a:stretch/>
          </p:blipFill>
          <p:spPr>
            <a:xfrm rot="600707">
              <a:off x="2706243" y="3340316"/>
              <a:ext cx="436884" cy="594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">
            <a:extLst>
              <a:ext uri="{FF2B5EF4-FFF2-40B4-BE49-F238E27FC236}">
                <a16:creationId xmlns:a16="http://schemas.microsoft.com/office/drawing/2014/main" id="{06F6E8A6-BB0B-495D-BE80-7064936453A2}"/>
              </a:ext>
            </a:extLst>
          </p:cNvPr>
          <p:cNvSpPr txBox="1"/>
          <p:nvPr/>
        </p:nvSpPr>
        <p:spPr>
          <a:xfrm>
            <a:off x="2477544" y="97200"/>
            <a:ext cx="4188913" cy="17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талантливых детей и молодежи «Золотое сечение»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B225DC-EB9D-4595-8C14-018DA47F290D}"/>
              </a:ext>
            </a:extLst>
          </p:cNvPr>
          <p:cNvSpPr txBox="1"/>
          <p:nvPr/>
        </p:nvSpPr>
        <p:spPr>
          <a:xfrm>
            <a:off x="2365897" y="875889"/>
            <a:ext cx="4412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rgbClr val="AF95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DB9A91-6126-41B4-8ACA-F688EE97F4E4}"/>
              </a:ext>
            </a:extLst>
          </p:cNvPr>
          <p:cNvSpPr txBox="1"/>
          <p:nvPr/>
        </p:nvSpPr>
        <p:spPr>
          <a:xfrm>
            <a:off x="1863559" y="514350"/>
            <a:ext cx="517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ПРИМЕРЫ ОФОРМЛЕНИЯ</a:t>
            </a:r>
          </a:p>
          <a:p>
            <a:pPr algn="ctr"/>
            <a:r>
              <a:rPr lang="ru-RU" sz="16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НОВОСТЕЙ ОЛИМПИАДЫ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87A140EF-C8BC-4A3D-93C3-033446FA3B57}"/>
              </a:ext>
            </a:extLst>
          </p:cNvPr>
          <p:cNvSpPr txBox="1"/>
          <p:nvPr/>
        </p:nvSpPr>
        <p:spPr>
          <a:xfrm>
            <a:off x="2477544" y="4860000"/>
            <a:ext cx="4188913" cy="15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 err="1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Екатеринбург</a:t>
            </a: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ru-RU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dirty="0">
              <a:solidFill>
                <a:srgbClr val="AF95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367F80D-92A1-4F30-AE2B-EF9BFC8FF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620509" cy="13978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6401A1-5EBC-4698-8CC9-436770063F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66" r="1400" b="12723"/>
          <a:stretch/>
        </p:blipFill>
        <p:spPr>
          <a:xfrm>
            <a:off x="457200" y="1575982"/>
            <a:ext cx="2996548" cy="1397885"/>
          </a:xfrm>
          <a:prstGeom prst="rect">
            <a:avLst/>
          </a:prstGeom>
          <a:ln w="28575">
            <a:solidFill>
              <a:srgbClr val="8ECEA5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DAD002-8D76-4D7E-888B-BB420898C8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1" t="5349" r="34166" b="28950"/>
          <a:stretch/>
        </p:blipFill>
        <p:spPr>
          <a:xfrm>
            <a:off x="5416052" y="1220326"/>
            <a:ext cx="3250820" cy="1891272"/>
          </a:xfrm>
          <a:prstGeom prst="rect">
            <a:avLst/>
          </a:prstGeom>
          <a:ln w="38100">
            <a:solidFill>
              <a:srgbClr val="1197D5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C8E58B-39B5-4732-804E-D54D1B36B0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422" t="12945" r="39167" b="12679"/>
          <a:stretch/>
        </p:blipFill>
        <p:spPr>
          <a:xfrm>
            <a:off x="4038600" y="1733550"/>
            <a:ext cx="1766842" cy="2797422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B08FD4-A709-4437-B7D6-7256C7B00B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833" t="14427" r="42370" b="17352"/>
          <a:stretch/>
        </p:blipFill>
        <p:spPr>
          <a:xfrm>
            <a:off x="2458768" y="2718915"/>
            <a:ext cx="1351232" cy="1934039"/>
          </a:xfrm>
          <a:prstGeom prst="rect">
            <a:avLst/>
          </a:prstGeom>
          <a:ln w="57150">
            <a:solidFill>
              <a:srgbClr val="C756A1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2FA3C44-7926-46FF-95D9-5AB264E89130}"/>
              </a:ext>
            </a:extLst>
          </p:cNvPr>
          <p:cNvSpPr txBox="1"/>
          <p:nvPr/>
        </p:nvSpPr>
        <p:spPr>
          <a:xfrm>
            <a:off x="5999140" y="3440626"/>
            <a:ext cx="20780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/>
              <a:t>#всош </a:t>
            </a:r>
          </a:p>
          <a:p>
            <a:r>
              <a:rPr lang="ru-RU" sz="1200" b="1" dirty="0"/>
              <a:t>#СириусВсОШ</a:t>
            </a:r>
          </a:p>
          <a:p>
            <a:r>
              <a:rPr lang="ru-RU" sz="1200" b="1" i="0" dirty="0">
                <a:effectLst/>
                <a:latin typeface="-apple-system"/>
              </a:rPr>
              <a:t>#школьныйвсош2023</a:t>
            </a:r>
            <a:r>
              <a:rPr lang="ru-RU" sz="1200" b="1" i="0" dirty="0">
                <a:solidFill>
                  <a:srgbClr val="000000"/>
                </a:solidFill>
                <a:effectLst/>
                <a:latin typeface="-apple-system"/>
              </a:rPr>
              <a:t> </a:t>
            </a:r>
          </a:p>
          <a:p>
            <a:r>
              <a:rPr lang="ru-RU" sz="1200" b="1" i="0" dirty="0">
                <a:effectLst/>
                <a:latin typeface="-apple-system"/>
              </a:rPr>
              <a:t>#зс_янавсероссе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37516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">
            <a:extLst>
              <a:ext uri="{FF2B5EF4-FFF2-40B4-BE49-F238E27FC236}">
                <a16:creationId xmlns:a16="http://schemas.microsoft.com/office/drawing/2014/main" id="{06F6E8A6-BB0B-495D-BE80-7064936453A2}"/>
              </a:ext>
            </a:extLst>
          </p:cNvPr>
          <p:cNvSpPr txBox="1"/>
          <p:nvPr/>
        </p:nvSpPr>
        <p:spPr>
          <a:xfrm>
            <a:off x="2477544" y="97200"/>
            <a:ext cx="4188913" cy="17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талантливых детей и молодежи «Золотое сечение»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3A609B15-540F-4620-BA94-3703BD698466}"/>
              </a:ext>
            </a:extLst>
          </p:cNvPr>
          <p:cNvCxnSpPr>
            <a:cxnSpLocks/>
          </p:cNvCxnSpPr>
          <p:nvPr/>
        </p:nvCxnSpPr>
        <p:spPr>
          <a:xfrm>
            <a:off x="4226015" y="2291454"/>
            <a:ext cx="0" cy="1623492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8ABE26D-D378-4EAF-999F-28EA245CF6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3284" y="679178"/>
            <a:ext cx="722755" cy="107053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8B225DC-EB9D-4595-8C14-018DA47F290D}"/>
              </a:ext>
            </a:extLst>
          </p:cNvPr>
          <p:cNvSpPr txBox="1"/>
          <p:nvPr/>
        </p:nvSpPr>
        <p:spPr>
          <a:xfrm>
            <a:off x="2365897" y="875889"/>
            <a:ext cx="4412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rgbClr val="AF95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169CF4-940D-47F4-AFF4-3582208F267F}"/>
              </a:ext>
            </a:extLst>
          </p:cNvPr>
          <p:cNvSpPr txBox="1"/>
          <p:nvPr/>
        </p:nvSpPr>
        <p:spPr>
          <a:xfrm>
            <a:off x="6056759" y="2222414"/>
            <a:ext cx="2743195" cy="176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err="1">
                <a:solidFill>
                  <a:srgbClr val="004DB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Инфокейс</a:t>
            </a:r>
            <a:r>
              <a:rPr lang="ru-RU" sz="1200" b="1" dirty="0">
                <a:solidFill>
                  <a:srgbClr val="004DB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фирменное оформление, логотипы, макеты для изготовления необходимой атрибутики.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4DB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Используйте </a:t>
            </a:r>
            <a:r>
              <a:rPr lang="ru-RU" sz="1200" b="1" dirty="0" err="1">
                <a:solidFill>
                  <a:srgbClr val="004DB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инфокейс</a:t>
            </a:r>
            <a:r>
              <a:rPr lang="ru-RU" sz="1200" b="1" dirty="0">
                <a:solidFill>
                  <a:srgbClr val="004DB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для создания своих материалов или скачайте готовые материалы для удобства </a:t>
            </a:r>
            <a:endParaRPr lang="ru-RU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DB9A91-6126-41B4-8ACA-F688EE97F4E4}"/>
              </a:ext>
            </a:extLst>
          </p:cNvPr>
          <p:cNvSpPr txBox="1"/>
          <p:nvPr/>
        </p:nvSpPr>
        <p:spPr>
          <a:xfrm>
            <a:off x="1219886" y="753647"/>
            <a:ext cx="6628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ИНФОРМАЦИОННЫЙ КЕЙС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87A140EF-C8BC-4A3D-93C3-033446FA3B57}"/>
              </a:ext>
            </a:extLst>
          </p:cNvPr>
          <p:cNvSpPr txBox="1"/>
          <p:nvPr/>
        </p:nvSpPr>
        <p:spPr>
          <a:xfrm>
            <a:off x="2477544" y="4860000"/>
            <a:ext cx="4188913" cy="15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 err="1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Екатеринбург</a:t>
            </a: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ru-RU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dirty="0">
              <a:solidFill>
                <a:srgbClr val="AF95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28BAC5A-6B4D-48EB-9DB7-E0079F0EA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550836" cy="139991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B1DADA-B68C-4161-8E7B-C1A1E80C32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2541225"/>
            <a:ext cx="1123950" cy="1123950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3D96513-452F-4EC3-8130-26498624F3C5}"/>
              </a:ext>
            </a:extLst>
          </p:cNvPr>
          <p:cNvGrpSpPr/>
          <p:nvPr/>
        </p:nvGrpSpPr>
        <p:grpSpPr>
          <a:xfrm>
            <a:off x="230419" y="2348524"/>
            <a:ext cx="3783007" cy="1509353"/>
            <a:chOff x="228600" y="1873645"/>
            <a:chExt cx="3783007" cy="1509353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09A1F61A-59D5-48B3-BB26-0864C3B55427}"/>
                </a:ext>
              </a:extLst>
            </p:cNvPr>
            <p:cNvSpPr/>
            <p:nvPr/>
          </p:nvSpPr>
          <p:spPr>
            <a:xfrm>
              <a:off x="3124200" y="2571750"/>
              <a:ext cx="887407" cy="811248"/>
            </a:xfrm>
            <a:prstGeom prst="rect">
              <a:avLst/>
            </a:prstGeom>
            <a:solidFill>
              <a:srgbClr val="891A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ACE5318-DD9E-4264-AAF9-FA3E2EC889D3}"/>
                </a:ext>
              </a:extLst>
            </p:cNvPr>
            <p:cNvSpPr/>
            <p:nvPr/>
          </p:nvSpPr>
          <p:spPr>
            <a:xfrm>
              <a:off x="228600" y="1873645"/>
              <a:ext cx="991286" cy="6981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B07DB6-51B5-4596-A072-D0828B96EF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6961" t="38446" r="16666" b="18874"/>
            <a:stretch/>
          </p:blipFill>
          <p:spPr>
            <a:xfrm>
              <a:off x="344046" y="1961789"/>
              <a:ext cx="3540209" cy="12798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27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12384</TotalTime>
  <Words>841</Words>
  <Application>Microsoft Office PowerPoint</Application>
  <PresentationFormat>Экран (16:9)</PresentationFormat>
  <Paragraphs>166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 Black</vt:lpstr>
      <vt:lpstr>Wingdings</vt:lpstr>
      <vt:lpstr>Calibri</vt:lpstr>
      <vt:lpstr>Arial</vt:lpstr>
      <vt:lpstr>-apple-system</vt:lpstr>
      <vt:lpstr>Roboto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26-01-2022</dc:title>
  <dc:creator>Asus</dc:creator>
  <cp:lastModifiedBy>Гулия Лобова</cp:lastModifiedBy>
  <cp:revision>360</cp:revision>
  <dcterms:created xsi:type="dcterms:W3CDTF">2006-08-16T00:00:00Z</dcterms:created>
  <dcterms:modified xsi:type="dcterms:W3CDTF">2022-09-29T04:16:06Z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1033-10.2.0.7636</vt:lpwstr>
  </property>
</Properties>
</file>