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384" r:id="rId3"/>
    <p:sldId id="401" r:id="rId4"/>
    <p:sldId id="403" r:id="rId5"/>
    <p:sldId id="405" r:id="rId6"/>
    <p:sldId id="380" r:id="rId7"/>
    <p:sldId id="272" r:id="rId8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EA5"/>
    <a:srgbClr val="C756A1"/>
    <a:srgbClr val="ACDBF1"/>
    <a:srgbClr val="D8EEE0"/>
    <a:srgbClr val="971AB1"/>
    <a:srgbClr val="AF955C"/>
    <a:srgbClr val="1197D5"/>
    <a:srgbClr val="891ABA"/>
    <a:srgbClr val="00AFA8"/>
    <a:srgbClr val="C9D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8" autoAdjust="0"/>
    <p:restoredTop sz="95322" autoAdjust="0"/>
  </p:normalViewPr>
  <p:slideViewPr>
    <p:cSldViewPr>
      <p:cViewPr varScale="1">
        <p:scale>
          <a:sx n="71" d="100"/>
          <a:sy n="71" d="100"/>
        </p:scale>
        <p:origin x="72" y="870"/>
      </p:cViewPr>
      <p:guideLst>
        <p:guide orient="horz" pos="14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399"/>
            <a:ext cx="3886200" cy="7351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440"/>
            <a:ext cx="3200400" cy="8764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3"/>
            <a:ext cx="1028700" cy="29262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3"/>
            <a:ext cx="3009900" cy="29262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342900" y="1065399"/>
            <a:ext cx="3886200" cy="735141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85800" y="1943440"/>
            <a:ext cx="3200400" cy="87645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6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61157" y="2203835"/>
            <a:ext cx="3886200" cy="681157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1157" y="1453611"/>
            <a:ext cx="3886200" cy="7502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94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04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28600" y="800240"/>
            <a:ext cx="2019300" cy="226337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324100" y="800240"/>
            <a:ext cx="2019300" cy="226337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5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767691"/>
            <a:ext cx="2020094" cy="319936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9435" indent="0">
              <a:buNone/>
              <a:defRPr sz="8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228600" y="1087628"/>
            <a:ext cx="2020094" cy="197599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2322513" y="767691"/>
            <a:ext cx="2020888" cy="319936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9435" indent="0">
              <a:buNone/>
              <a:defRPr sz="8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2322513" y="1087628"/>
            <a:ext cx="2020888" cy="197599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97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55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50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28600" y="136549"/>
            <a:ext cx="1504157" cy="581127"/>
          </a:xfrm>
        </p:spPr>
        <p:txBody>
          <a:bodyPr anchor="b"/>
          <a:lstStyle>
            <a:lvl1pPr algn="l">
              <a:defRPr sz="1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1787525" y="136549"/>
            <a:ext cx="2555875" cy="292706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228600" y="717676"/>
            <a:ext cx="1504157" cy="234594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9435" indent="0">
              <a:buNone/>
              <a:defRPr sz="4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96144" y="2400720"/>
            <a:ext cx="2743200" cy="283419"/>
          </a:xfrm>
        </p:spPr>
        <p:txBody>
          <a:bodyPr anchor="b"/>
          <a:lstStyle>
            <a:lvl1pPr algn="l">
              <a:defRPr sz="10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896144" y="306441"/>
            <a:ext cx="2743200" cy="2057759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9435" indent="0">
              <a:buNone/>
              <a:defRPr sz="1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96144" y="2684138"/>
            <a:ext cx="2743200" cy="40250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9435" indent="0">
              <a:buNone/>
              <a:defRPr sz="4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59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20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3314700" y="137343"/>
            <a:ext cx="1028700" cy="2926274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228600" y="137343"/>
            <a:ext cx="3009900" cy="2926274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0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835"/>
            <a:ext cx="3886200" cy="681157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611"/>
            <a:ext cx="3886200" cy="7502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94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240"/>
            <a:ext cx="2019300" cy="226337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240"/>
            <a:ext cx="2019300" cy="226337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691"/>
            <a:ext cx="2020094" cy="31993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9435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628"/>
            <a:ext cx="2020094" cy="197599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691"/>
            <a:ext cx="2020888" cy="319937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9435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628"/>
            <a:ext cx="2020888" cy="197599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49"/>
            <a:ext cx="1504157" cy="581127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49"/>
            <a:ext cx="2555875" cy="292706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676"/>
            <a:ext cx="1504157" cy="234594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9435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720"/>
            <a:ext cx="2743200" cy="28341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441"/>
            <a:ext cx="2743200" cy="205776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9435" indent="0">
              <a:buNone/>
              <a:defRPr sz="1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4138"/>
            <a:ext cx="2743200" cy="40250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9435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43"/>
            <a:ext cx="4114800" cy="5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240"/>
            <a:ext cx="4114800" cy="2263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731"/>
            <a:ext cx="1066800" cy="182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731"/>
            <a:ext cx="1447800" cy="182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731"/>
            <a:ext cx="1066800" cy="182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735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9435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37343"/>
            <a:ext cx="4114800" cy="5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800240"/>
            <a:ext cx="4114800" cy="2263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228600" y="3178731"/>
            <a:ext cx="1066800" cy="182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562100" y="3178731"/>
            <a:ext cx="1447800" cy="182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276600" y="3178731"/>
            <a:ext cx="1066800" cy="182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>
        <a:spcBef>
          <a:spcPts val="0"/>
        </a:spcBef>
        <a:buNone/>
        <a:defRPr sz="2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>
        <a:spcBef>
          <a:spcPts val="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>
        <a:spcBef>
          <a:spcPts val="0"/>
        </a:spcBef>
        <a:buFont typeface="Arial"/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>
        <a:spcBef>
          <a:spcPts val="0"/>
        </a:spcBef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>
        <a:spcBef>
          <a:spcPts val="0"/>
        </a:spcBef>
        <a:buFont typeface="Arial"/>
        <a:buChar char="–"/>
        <a:defRPr sz="10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>
        <a:spcBef>
          <a:spcPts val="0"/>
        </a:spcBef>
        <a:buFont typeface="Arial"/>
        <a:buChar char="»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>
        <a:spcBef>
          <a:spcPts val="0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>
        <a:spcBef>
          <a:spcPts val="0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>
        <a:spcBef>
          <a:spcPts val="0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1943735" indent="-114300" algn="l" defTabSz="457200">
        <a:spcBef>
          <a:spcPts val="0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9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>
        <a:defRPr sz="9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>
        <a:defRPr sz="9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>
        <a:defRPr sz="9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>
        <a:defRPr sz="9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>
        <a:defRPr sz="9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>
        <a:defRPr sz="9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>
        <a:defRPr sz="900">
          <a:solidFill>
            <a:schemeClr val="tx1"/>
          </a:solidFill>
          <a:latin typeface="+mn-lt"/>
          <a:ea typeface="+mn-ea"/>
          <a:cs typeface="+mn-cs"/>
        </a:defRPr>
      </a:lvl8pPr>
      <a:lvl9pPr marL="1829435" algn="l" defTabSz="457200">
        <a:defRPr sz="9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png"/><Relationship Id="rId7" Type="http://schemas.openxmlformats.org/officeDocument/2006/relationships/hyperlink" Target="https://t.me/zsfon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zsfond" TargetMode="External"/><Relationship Id="rId5" Type="http://schemas.openxmlformats.org/officeDocument/2006/relationships/hyperlink" Target="https://zsfond.ru/vsosh/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vsosh@zsfond.ru" TargetMode="Externa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477543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 err="1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rgbClr val="AF95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60D450-446A-4BC1-BB94-256BDCD4DC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5355" y="971550"/>
            <a:ext cx="5393286" cy="2164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C91663-219E-410F-9E9E-135D564DAA02}"/>
              </a:ext>
            </a:extLst>
          </p:cNvPr>
          <p:cNvSpPr txBox="1"/>
          <p:nvPr/>
        </p:nvSpPr>
        <p:spPr>
          <a:xfrm>
            <a:off x="1714192" y="3621335"/>
            <a:ext cx="5715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AF955C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ФОНД ПОДДЕРЖКИ</a:t>
            </a:r>
          </a:p>
          <a:p>
            <a:pPr algn="ctr"/>
            <a:r>
              <a:rPr lang="ru-RU" b="1" dirty="0">
                <a:solidFill>
                  <a:srgbClr val="AF955C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ТАЛАНТЛИВЫХ ДЕТЕЙ И МОЛОДЕЖИ</a:t>
            </a:r>
          </a:p>
          <a:p>
            <a:pPr algn="ctr"/>
            <a:r>
              <a:rPr lang="ru-RU" b="1" dirty="0">
                <a:solidFill>
                  <a:srgbClr val="AF955C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«ЗОЛОТОЕ СЕЧЕНИЕ»</a:t>
            </a:r>
            <a:endParaRPr lang="ru-RU" b="1" dirty="0">
              <a:solidFill>
                <a:srgbClr val="AF955C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A7D1E491-8760-4FE9-B10D-A2666887CCEA}"/>
              </a:ext>
            </a:extLst>
          </p:cNvPr>
          <p:cNvSpPr txBox="1"/>
          <p:nvPr/>
        </p:nvSpPr>
        <p:spPr>
          <a:xfrm>
            <a:off x="2477543" y="97200"/>
            <a:ext cx="4188913" cy="152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</p:spTree>
    <p:extLst>
      <p:ext uri="{BB962C8B-B14F-4D97-AF65-F5344CB8AC3E}">
        <p14:creationId xmlns:p14="http://schemas.microsoft.com/office/powerpoint/2010/main" val="38460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302FC17-8DE5-4CFE-85F5-D42DB44E90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2625" y="1934253"/>
            <a:ext cx="655284" cy="863084"/>
          </a:xfrm>
          <a:prstGeom prst="rect">
            <a:avLst/>
          </a:prstGeom>
        </p:spPr>
      </p:pic>
      <p:sp>
        <p:nvSpPr>
          <p:cNvPr id="26" name="TextBox 2">
            <a:extLst>
              <a:ext uri="{FF2B5EF4-FFF2-40B4-BE49-F238E27FC236}">
                <a16:creationId xmlns:a16="http://schemas.microsoft.com/office/drawing/2014/main" id="{06F6E8A6-BB0B-495D-BE80-7064936453A2}"/>
              </a:ext>
            </a:extLst>
          </p:cNvPr>
          <p:cNvSpPr txBox="1"/>
          <p:nvPr/>
        </p:nvSpPr>
        <p:spPr>
          <a:xfrm>
            <a:off x="2477544" y="97200"/>
            <a:ext cx="4188913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A609B15-540F-4620-BA94-3703BD698466}"/>
              </a:ext>
            </a:extLst>
          </p:cNvPr>
          <p:cNvCxnSpPr>
            <a:cxnSpLocks/>
          </p:cNvCxnSpPr>
          <p:nvPr/>
        </p:nvCxnSpPr>
        <p:spPr>
          <a:xfrm>
            <a:off x="4226015" y="1639523"/>
            <a:ext cx="0" cy="2380027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8B225DC-EB9D-4595-8C14-018DA47F290D}"/>
              </a:ext>
            </a:extLst>
          </p:cNvPr>
          <p:cNvSpPr txBox="1"/>
          <p:nvPr/>
        </p:nvSpPr>
        <p:spPr>
          <a:xfrm>
            <a:off x="2365897" y="875889"/>
            <a:ext cx="441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AF95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B9A91-6126-41B4-8ACA-F688EE97F4E4}"/>
              </a:ext>
            </a:extLst>
          </p:cNvPr>
          <p:cNvSpPr txBox="1"/>
          <p:nvPr/>
        </p:nvSpPr>
        <p:spPr>
          <a:xfrm>
            <a:off x="1983048" y="616660"/>
            <a:ext cx="517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ИНФОРМАЦИОННОЕ СОПРОВОЖДЕНИЕ</a:t>
            </a:r>
          </a:p>
          <a:p>
            <a:pPr algn="ctr"/>
            <a:endParaRPr lang="ru-RU" sz="16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87A140EF-C8BC-4A3D-93C3-033446FA3B57}"/>
              </a:ext>
            </a:extLst>
          </p:cNvPr>
          <p:cNvSpPr txBox="1"/>
          <p:nvPr/>
        </p:nvSpPr>
        <p:spPr>
          <a:xfrm>
            <a:off x="2477544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 err="1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rgbClr val="AF95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367F80D-92A1-4F30-AE2B-EF9BFC8FF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620509" cy="13978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83D726-8F44-415C-A28E-6485334B3A95}"/>
              </a:ext>
            </a:extLst>
          </p:cNvPr>
          <p:cNvSpPr txBox="1"/>
          <p:nvPr/>
        </p:nvSpPr>
        <p:spPr>
          <a:xfrm>
            <a:off x="4525533" y="1676221"/>
            <a:ext cx="313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197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1200" b="1" dirty="0">
              <a:solidFill>
                <a:srgbClr val="1197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rgbClr val="1197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5A2AC1-660B-4437-996F-382A82C86D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10" y="2286572"/>
            <a:ext cx="1099604" cy="1099604"/>
          </a:xfrm>
          <a:prstGeom prst="rect">
            <a:avLst/>
          </a:prstGeom>
        </p:spPr>
      </p:pic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DE193F5E-6446-4E97-8D2B-E7192B793C04}"/>
              </a:ext>
            </a:extLst>
          </p:cNvPr>
          <p:cNvSpPr/>
          <p:nvPr/>
        </p:nvSpPr>
        <p:spPr>
          <a:xfrm>
            <a:off x="457200" y="1504950"/>
            <a:ext cx="2555022" cy="2556000"/>
          </a:xfrm>
          <a:prstGeom prst="flowChartConnector">
            <a:avLst/>
          </a:prstGeom>
          <a:solidFill>
            <a:srgbClr val="00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CA51FC-FC44-4657-96CD-8668CCB931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" t="-1087" r="392" b="20279"/>
          <a:stretch/>
        </p:blipFill>
        <p:spPr>
          <a:xfrm>
            <a:off x="586315" y="1634554"/>
            <a:ext cx="2296793" cy="2296793"/>
          </a:xfrm>
          <a:prstGeom prst="flowChartConnector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5C76ECC-9C7C-42B9-9B3F-F87B63A185DB}"/>
              </a:ext>
            </a:extLst>
          </p:cNvPr>
          <p:cNvSpPr txBox="1"/>
          <p:nvPr/>
        </p:nvSpPr>
        <p:spPr>
          <a:xfrm>
            <a:off x="6007808" y="2474172"/>
            <a:ext cx="313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Раздел Всероссийской	 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олимпиады школьников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zsfond.ru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12">
            <a:extLst>
              <a:ext uri="{FF2B5EF4-FFF2-40B4-BE49-F238E27FC236}">
                <a16:creationId xmlns:a16="http://schemas.microsoft.com/office/drawing/2014/main" id="{02AA1783-2409-4E1F-99E1-FEC9D393D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47" y="2892594"/>
            <a:ext cx="1736556" cy="1736556"/>
          </a:xfrm>
          <a:prstGeom prst="flowChartConnector">
            <a:avLst/>
          </a:prstGeom>
          <a:noFill/>
          <a:ln w="57150">
            <a:solidFill>
              <a:srgbClr val="AF955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9A1F61A-59D5-48B3-BB26-0864C3B55427}"/>
              </a:ext>
            </a:extLst>
          </p:cNvPr>
          <p:cNvSpPr/>
          <p:nvPr/>
        </p:nvSpPr>
        <p:spPr>
          <a:xfrm>
            <a:off x="2895600" y="3513102"/>
            <a:ext cx="887407" cy="811248"/>
          </a:xfrm>
          <a:prstGeom prst="rect">
            <a:avLst/>
          </a:prstGeom>
          <a:solidFill>
            <a:srgbClr val="891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CE5318-DD9E-4264-AAF9-FA3E2EC889D3}"/>
              </a:ext>
            </a:extLst>
          </p:cNvPr>
          <p:cNvSpPr/>
          <p:nvPr/>
        </p:nvSpPr>
        <p:spPr>
          <a:xfrm>
            <a:off x="228600" y="1873645"/>
            <a:ext cx="991286" cy="698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06F6E8A6-BB0B-495D-BE80-7064936453A2}"/>
              </a:ext>
            </a:extLst>
          </p:cNvPr>
          <p:cNvSpPr txBox="1"/>
          <p:nvPr/>
        </p:nvSpPr>
        <p:spPr>
          <a:xfrm>
            <a:off x="2477544" y="97200"/>
            <a:ext cx="4188913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A609B15-540F-4620-BA94-3703BD698466}"/>
              </a:ext>
            </a:extLst>
          </p:cNvPr>
          <p:cNvCxnSpPr>
            <a:cxnSpLocks/>
          </p:cNvCxnSpPr>
          <p:nvPr/>
        </p:nvCxnSpPr>
        <p:spPr>
          <a:xfrm>
            <a:off x="4226015" y="2293473"/>
            <a:ext cx="0" cy="1623492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8ABE26D-D378-4EAF-999F-28EA245CF6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3284" y="679178"/>
            <a:ext cx="722755" cy="107053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8B225DC-EB9D-4595-8C14-018DA47F290D}"/>
              </a:ext>
            </a:extLst>
          </p:cNvPr>
          <p:cNvSpPr txBox="1"/>
          <p:nvPr/>
        </p:nvSpPr>
        <p:spPr>
          <a:xfrm>
            <a:off x="2365897" y="875889"/>
            <a:ext cx="441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AF95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169CF4-940D-47F4-AFF4-3582208F267F}"/>
              </a:ext>
            </a:extLst>
          </p:cNvPr>
          <p:cNvSpPr txBox="1"/>
          <p:nvPr/>
        </p:nvSpPr>
        <p:spPr>
          <a:xfrm>
            <a:off x="6056759" y="2266950"/>
            <a:ext cx="2743195" cy="176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err="1">
                <a:solidFill>
                  <a:srgbClr val="004DB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Инфокейс</a:t>
            </a:r>
            <a:r>
              <a:rPr lang="ru-RU" sz="1200" b="1" dirty="0">
                <a:solidFill>
                  <a:srgbClr val="004DB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фирменное оформление, логотипы, макеты для изготовления необходимой атрибутики.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4DB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Используйте </a:t>
            </a:r>
            <a:r>
              <a:rPr lang="ru-RU" sz="1200" b="1" dirty="0" err="1">
                <a:solidFill>
                  <a:srgbClr val="004DB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инфокейс</a:t>
            </a:r>
            <a:r>
              <a:rPr lang="ru-RU" sz="1200" b="1" dirty="0">
                <a:solidFill>
                  <a:srgbClr val="004DB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для создания своих материалов или скачайте готовые материалы для удобства </a:t>
            </a:r>
            <a:endParaRPr lang="ru-RU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B9A91-6126-41B4-8ACA-F688EE97F4E4}"/>
              </a:ext>
            </a:extLst>
          </p:cNvPr>
          <p:cNvSpPr txBox="1"/>
          <p:nvPr/>
        </p:nvSpPr>
        <p:spPr>
          <a:xfrm>
            <a:off x="1219886" y="753647"/>
            <a:ext cx="6628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ИНФОРМАЦИОННЫЙ КЕЙС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87A140EF-C8BC-4A3D-93C3-033446FA3B57}"/>
              </a:ext>
            </a:extLst>
          </p:cNvPr>
          <p:cNvSpPr txBox="1"/>
          <p:nvPr/>
        </p:nvSpPr>
        <p:spPr>
          <a:xfrm>
            <a:off x="2477544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 err="1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rgbClr val="AF95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28BAC5A-6B4D-48EB-9DB7-E0079F0EA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550836" cy="139991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B1DADA-B68C-4161-8E7B-C1A1E80C32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2286000"/>
            <a:ext cx="1123950" cy="11239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788394-2BA2-482C-AE8F-14AAAC445E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8" y="1978693"/>
            <a:ext cx="3382708" cy="22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">
            <a:extLst>
              <a:ext uri="{FF2B5EF4-FFF2-40B4-BE49-F238E27FC236}">
                <a16:creationId xmlns:a16="http://schemas.microsoft.com/office/drawing/2014/main" id="{06F6E8A6-BB0B-495D-BE80-7064936453A2}"/>
              </a:ext>
            </a:extLst>
          </p:cNvPr>
          <p:cNvSpPr txBox="1"/>
          <p:nvPr/>
        </p:nvSpPr>
        <p:spPr>
          <a:xfrm>
            <a:off x="2477544" y="97200"/>
            <a:ext cx="4188913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A609B15-540F-4620-BA94-3703BD698466}"/>
              </a:ext>
            </a:extLst>
          </p:cNvPr>
          <p:cNvCxnSpPr>
            <a:cxnSpLocks/>
          </p:cNvCxnSpPr>
          <p:nvPr/>
        </p:nvCxnSpPr>
        <p:spPr>
          <a:xfrm>
            <a:off x="4226015" y="2760655"/>
            <a:ext cx="0" cy="1623492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8B225DC-EB9D-4595-8C14-018DA47F290D}"/>
              </a:ext>
            </a:extLst>
          </p:cNvPr>
          <p:cNvSpPr txBox="1"/>
          <p:nvPr/>
        </p:nvSpPr>
        <p:spPr>
          <a:xfrm>
            <a:off x="2365897" y="875889"/>
            <a:ext cx="441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AF95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B9A91-6126-41B4-8ACA-F688EE97F4E4}"/>
              </a:ext>
            </a:extLst>
          </p:cNvPr>
          <p:cNvSpPr txBox="1"/>
          <p:nvPr/>
        </p:nvSpPr>
        <p:spPr>
          <a:xfrm>
            <a:off x="1219886" y="590550"/>
            <a:ext cx="6628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ФОНД «ЗОЛОТОЕ СЕЧЕНИЕ»  </a:t>
            </a:r>
          </a:p>
          <a:p>
            <a:pPr algn="ctr"/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ИНФОРМАЦИОННЫЙ КООРДИНАТОР </a:t>
            </a:r>
          </a:p>
          <a:p>
            <a:pPr algn="ctr"/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ВСОШ В РЕГИОНЕ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87A140EF-C8BC-4A3D-93C3-033446FA3B57}"/>
              </a:ext>
            </a:extLst>
          </p:cNvPr>
          <p:cNvSpPr txBox="1"/>
          <p:nvPr/>
        </p:nvSpPr>
        <p:spPr>
          <a:xfrm>
            <a:off x="2477544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 err="1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rgbClr val="AF95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28BAC5A-6B4D-48EB-9DB7-E0079F0EA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550836" cy="13999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D4A8DE-4D23-418E-801F-9C3CAA0C5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17" y="3651417"/>
            <a:ext cx="1038334" cy="5275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E08981-3223-47E3-AF0A-3CC5692A1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576" y="4333970"/>
            <a:ext cx="1438024" cy="2189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B03BD3A-741E-49B5-8875-5E792726E08A}"/>
              </a:ext>
            </a:extLst>
          </p:cNvPr>
          <p:cNvSpPr txBox="1"/>
          <p:nvPr/>
        </p:nvSpPr>
        <p:spPr>
          <a:xfrm>
            <a:off x="6084008" y="3541222"/>
            <a:ext cx="2743195" cy="97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Сделайте кнопку перехода на сайт </a:t>
            </a: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https://zsfond.ru/vsosh/</a:t>
            </a:r>
            <a:r>
              <a:rPr lang="ru-RU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где размещается вся актуальная информация</a:t>
            </a:r>
            <a:endParaRPr lang="ru-RU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79C45B-36B2-42B3-93D6-B382C5668F0E}"/>
              </a:ext>
            </a:extLst>
          </p:cNvPr>
          <p:cNvSpPr txBox="1"/>
          <p:nvPr/>
        </p:nvSpPr>
        <p:spPr>
          <a:xfrm>
            <a:off x="6084008" y="1824126"/>
            <a:ext cx="3136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Страница в социальной сети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https://vk.com/zsfond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Телеграмм-канал: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https://t.me/zsfond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274889D-46E9-4734-8E93-4638258F9A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17" y="1768545"/>
            <a:ext cx="913152" cy="913152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929A315-EE58-46C3-BC66-598791448424}"/>
              </a:ext>
            </a:extLst>
          </p:cNvPr>
          <p:cNvGrpSpPr/>
          <p:nvPr/>
        </p:nvGrpSpPr>
        <p:grpSpPr>
          <a:xfrm>
            <a:off x="1477351" y="1850246"/>
            <a:ext cx="2268000" cy="2268000"/>
            <a:chOff x="778849" y="1540766"/>
            <a:chExt cx="2268000" cy="2268000"/>
          </a:xfrm>
        </p:grpSpPr>
        <p:sp>
          <p:nvSpPr>
            <p:cNvPr id="25" name="Блок-схема: узел 24">
              <a:extLst>
                <a:ext uri="{FF2B5EF4-FFF2-40B4-BE49-F238E27FC236}">
                  <a16:creationId xmlns:a16="http://schemas.microsoft.com/office/drawing/2014/main" id="{2EA72254-454D-43E0-926D-E79BEF93DD67}"/>
                </a:ext>
              </a:extLst>
            </p:cNvPr>
            <p:cNvSpPr/>
            <p:nvPr/>
          </p:nvSpPr>
          <p:spPr>
            <a:xfrm>
              <a:off x="778849" y="1540766"/>
              <a:ext cx="2268000" cy="2268000"/>
            </a:xfrm>
            <a:prstGeom prst="flowChartConnector">
              <a:avLst/>
            </a:prstGeom>
            <a:solidFill>
              <a:srgbClr val="AF95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D991401B-8030-440E-82F2-DB5068BC7B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713" t="9979" r="37017" b="9981"/>
            <a:stretch/>
          </p:blipFill>
          <p:spPr>
            <a:xfrm>
              <a:off x="868849" y="1653080"/>
              <a:ext cx="2088000" cy="2057550"/>
            </a:xfrm>
            <a:prstGeom prst="flowChartConnector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B918E4-C8D7-426D-83F5-8C9F0B00BF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1" y="3076833"/>
            <a:ext cx="1399917" cy="1399917"/>
          </a:xfrm>
          <a:prstGeom prst="flowChartConnector">
            <a:avLst/>
          </a:prstGeom>
          <a:ln w="38100">
            <a:solidFill>
              <a:srgbClr val="1197D5"/>
            </a:solidFill>
          </a:ln>
        </p:spPr>
      </p:pic>
    </p:spTree>
    <p:extLst>
      <p:ext uri="{BB962C8B-B14F-4D97-AF65-F5344CB8AC3E}">
        <p14:creationId xmlns:p14="http://schemas.microsoft.com/office/powerpoint/2010/main" val="13674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">
            <a:extLst>
              <a:ext uri="{FF2B5EF4-FFF2-40B4-BE49-F238E27FC236}">
                <a16:creationId xmlns:a16="http://schemas.microsoft.com/office/drawing/2014/main" id="{06F6E8A6-BB0B-495D-BE80-7064936453A2}"/>
              </a:ext>
            </a:extLst>
          </p:cNvPr>
          <p:cNvSpPr txBox="1"/>
          <p:nvPr/>
        </p:nvSpPr>
        <p:spPr>
          <a:xfrm>
            <a:off x="2477544" y="97200"/>
            <a:ext cx="4188913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талантливых детей и молодежи «Золотое сечение»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A609B15-540F-4620-BA94-3703BD698466}"/>
              </a:ext>
            </a:extLst>
          </p:cNvPr>
          <p:cNvCxnSpPr>
            <a:cxnSpLocks/>
          </p:cNvCxnSpPr>
          <p:nvPr/>
        </p:nvCxnSpPr>
        <p:spPr>
          <a:xfrm>
            <a:off x="4226015" y="1772462"/>
            <a:ext cx="0" cy="2380027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8B225DC-EB9D-4595-8C14-018DA47F290D}"/>
              </a:ext>
            </a:extLst>
          </p:cNvPr>
          <p:cNvSpPr txBox="1"/>
          <p:nvPr/>
        </p:nvSpPr>
        <p:spPr>
          <a:xfrm>
            <a:off x="2365897" y="875889"/>
            <a:ext cx="441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AF95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B9A91-6126-41B4-8ACA-F688EE97F4E4}"/>
              </a:ext>
            </a:extLst>
          </p:cNvPr>
          <p:cNvSpPr txBox="1"/>
          <p:nvPr/>
        </p:nvSpPr>
        <p:spPr>
          <a:xfrm>
            <a:off x="1863559" y="687161"/>
            <a:ext cx="5177903" cy="77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ИНФОРМАЦИОННОЕ СОПРОВОЖДЕНИЕ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ВСЕГДА НА СВЯЗИ!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87A140EF-C8BC-4A3D-93C3-033446FA3B57}"/>
              </a:ext>
            </a:extLst>
          </p:cNvPr>
          <p:cNvSpPr txBox="1"/>
          <p:nvPr/>
        </p:nvSpPr>
        <p:spPr>
          <a:xfrm>
            <a:off x="2477544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600" dirty="0" err="1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r>
              <a:rPr lang="en-US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ru-RU" sz="600" dirty="0">
                <a:solidFill>
                  <a:srgbClr val="AF9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rgbClr val="AF95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367F80D-92A1-4F30-AE2B-EF9BFC8FF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620509" cy="1397884"/>
          </a:xfrm>
          <a:prstGeom prst="rect">
            <a:avLst/>
          </a:prstGeom>
        </p:spPr>
      </p:pic>
      <p:sp>
        <p:nvSpPr>
          <p:cNvPr id="25" name="Часть круга 24">
            <a:extLst>
              <a:ext uri="{FF2B5EF4-FFF2-40B4-BE49-F238E27FC236}">
                <a16:creationId xmlns:a16="http://schemas.microsoft.com/office/drawing/2014/main" id="{5C8E50ED-3736-419F-BE39-4F2512313657}"/>
              </a:ext>
            </a:extLst>
          </p:cNvPr>
          <p:cNvSpPr>
            <a:spLocks noChangeAspect="1"/>
          </p:cNvSpPr>
          <p:nvPr/>
        </p:nvSpPr>
        <p:spPr>
          <a:xfrm rot="10800000">
            <a:off x="1015897" y="1700550"/>
            <a:ext cx="2700000" cy="2700000"/>
          </a:xfrm>
          <a:prstGeom prst="pie">
            <a:avLst>
              <a:gd name="adj1" fmla="val 10820994"/>
              <a:gd name="adj2" fmla="val 16181271"/>
            </a:avLst>
          </a:prstGeom>
          <a:solidFill>
            <a:srgbClr val="037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Часть круга 26">
            <a:extLst>
              <a:ext uri="{FF2B5EF4-FFF2-40B4-BE49-F238E27FC236}">
                <a16:creationId xmlns:a16="http://schemas.microsoft.com/office/drawing/2014/main" id="{F3DAF819-FCB7-4D1E-8C01-26BB3086F561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999295" y="1683422"/>
            <a:ext cx="2700000" cy="2700000"/>
          </a:xfrm>
          <a:prstGeom prst="pie">
            <a:avLst>
              <a:gd name="adj1" fmla="val 10783560"/>
              <a:gd name="adj2" fmla="val 16200000"/>
            </a:avLst>
          </a:prstGeom>
          <a:solidFill>
            <a:srgbClr val="00B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CA233F-9765-45ED-8F50-406C302B4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7811" y="1944738"/>
            <a:ext cx="1105910" cy="14566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D519EE-1F40-4CD9-9414-F7CDAB9192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3333"/>
          <a:stretch/>
        </p:blipFill>
        <p:spPr>
          <a:xfrm>
            <a:off x="1141896" y="1809422"/>
            <a:ext cx="2448000" cy="2448000"/>
          </a:xfrm>
          <a:prstGeom prst="flowChartConnector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8AE3D1-74A1-486A-A6C2-FDA649F94DB5}"/>
              </a:ext>
            </a:extLst>
          </p:cNvPr>
          <p:cNvSpPr txBox="1"/>
          <p:nvPr/>
        </p:nvSpPr>
        <p:spPr>
          <a:xfrm>
            <a:off x="4506634" y="1831687"/>
            <a:ext cx="3425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Освещение новостей и официальных олимпиадных событий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Контактное лицо: 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Юлия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Романенкова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-отдела Фонда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pr@zsfond.ru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8 922 151 55 51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16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TextBox 3"/>
          <p:cNvSpPr txBox="1"/>
          <p:nvPr/>
        </p:nvSpPr>
        <p:spPr bwMode="auto">
          <a:xfrm>
            <a:off x="2477544" y="4860000"/>
            <a:ext cx="4188913" cy="15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AF955C"/>
                </a:solidFill>
                <a:effectLst/>
                <a:uLnTx/>
                <a:uFillTx/>
                <a:latin typeface="Arial"/>
                <a:cs typeface="Arial"/>
              </a:rPr>
              <a:t>Екатеринбург </a:t>
            </a:r>
            <a:r>
              <a:rPr kumimoji="0" lang="ru-RU" sz="600" b="0" i="0" u="none" strike="noStrike" kern="0" cap="none" spc="0" normalizeH="0" baseline="0" noProof="0">
                <a:ln>
                  <a:noFill/>
                </a:ln>
                <a:solidFill>
                  <a:srgbClr val="AF955C"/>
                </a:solidFill>
                <a:effectLst/>
                <a:uLnTx/>
                <a:uFillTx/>
                <a:latin typeface="Arial"/>
                <a:cs typeface="Arial"/>
              </a:rPr>
              <a:t>2021</a:t>
            </a:r>
            <a:endParaRPr kumimoji="0" lang="en-US" sz="600" b="0" i="0" u="none" strike="noStrike" kern="0" cap="none" spc="0" normalizeH="0" baseline="0" noProof="0">
              <a:ln>
                <a:noFill/>
              </a:ln>
              <a:solidFill>
                <a:srgbClr val="AF955C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2"/>
          <a:srcRect l="-682" t="12104" r="93526" b="83093"/>
          <a:stretch/>
        </p:blipFill>
        <p:spPr bwMode="auto">
          <a:xfrm>
            <a:off x="5105400" y="4902149"/>
            <a:ext cx="468000" cy="108000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>
            <a:cxnSpLocks/>
          </p:cNvCxnSpPr>
          <p:nvPr/>
        </p:nvCxnSpPr>
        <p:spPr bwMode="auto">
          <a:xfrm>
            <a:off x="5724000" y="4956149"/>
            <a:ext cx="3420000" cy="0"/>
          </a:xfrm>
          <a:prstGeom prst="line">
            <a:avLst/>
          </a:prstGeom>
          <a:ln w="63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"/>
          <p:cNvSpPr txBox="1"/>
          <p:nvPr/>
        </p:nvSpPr>
        <p:spPr bwMode="auto">
          <a:xfrm>
            <a:off x="2477544" y="97200"/>
            <a:ext cx="4188913" cy="17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>
                <a:ln>
                  <a:noFill/>
                </a:ln>
                <a:solidFill>
                  <a:srgbClr val="AF955C"/>
                </a:solidFill>
                <a:effectLst/>
                <a:uLnTx/>
                <a:uFillTx/>
                <a:latin typeface="Arial"/>
                <a:cs typeface="Arial"/>
              </a:rPr>
              <a:t>Фонд поддержки талантливых детей и молодежи «Золотое сечение»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cxnSp>
        <p:nvCxnSpPr>
          <p:cNvPr id="27" name="Прямая соединительная линия 26"/>
          <p:cNvCxnSpPr>
            <a:cxnSpLocks/>
          </p:cNvCxnSpPr>
          <p:nvPr/>
        </p:nvCxnSpPr>
        <p:spPr bwMode="auto">
          <a:xfrm>
            <a:off x="720000" y="208722"/>
            <a:ext cx="2376000" cy="0"/>
          </a:xfrm>
          <a:prstGeom prst="line">
            <a:avLst/>
          </a:prstGeom>
          <a:ln w="6350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/>
          <p:cNvPicPr>
            <a:picLocks noChangeAspect="1"/>
          </p:cNvPicPr>
          <p:nvPr/>
        </p:nvPicPr>
        <p:blipFill>
          <a:blip r:embed="rId2"/>
          <a:srcRect l="-682" t="12104" r="93526" b="83093"/>
          <a:stretch/>
        </p:blipFill>
        <p:spPr bwMode="auto">
          <a:xfrm>
            <a:off x="108000" y="152842"/>
            <a:ext cx="468000" cy="108000"/>
          </a:xfrm>
          <a:prstGeom prst="rect">
            <a:avLst/>
          </a:prstGeom>
        </p:spPr>
      </p:pic>
      <p:pic>
        <p:nvPicPr>
          <p:cNvPr id="29" name="Picture 4"/>
          <p:cNvPicPr>
            <a:picLocks noChangeAspect="1"/>
          </p:cNvPicPr>
          <p:nvPr/>
        </p:nvPicPr>
        <p:blipFill>
          <a:blip r:embed="rId2"/>
          <a:srcRect l="-682" t="12104" r="93526" b="83093"/>
          <a:stretch/>
        </p:blipFill>
        <p:spPr bwMode="auto">
          <a:xfrm>
            <a:off x="5933366" y="152842"/>
            <a:ext cx="468000" cy="108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 bwMode="auto">
          <a:xfrm>
            <a:off x="2365897" y="875889"/>
            <a:ext cx="441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>
              <a:ln>
                <a:noFill/>
              </a:ln>
              <a:solidFill>
                <a:srgbClr val="AF955C"/>
              </a:solidFill>
              <a:effectLst/>
              <a:uLnTx/>
              <a:uFillTx/>
              <a:latin typeface="Arial"/>
              <a:ea typeface="Calibri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2365897" y="875889"/>
            <a:ext cx="441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AF955C"/>
                </a:solidFill>
                <a:effectLst/>
                <a:uLnTx/>
                <a:uFillTx/>
                <a:latin typeface="Arial"/>
                <a:ea typeface="Calibri"/>
                <a:cs typeface="Arial"/>
              </a:rPr>
              <a:t>СПАСИБО ЗА ВНИМАНИЕ!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91" name="TextBox 90"/>
          <p:cNvSpPr txBox="1"/>
          <p:nvPr/>
        </p:nvSpPr>
        <p:spPr bwMode="auto">
          <a:xfrm>
            <a:off x="4553168" y="1361557"/>
            <a:ext cx="3981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AF955C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ФОНД ПОДДЕРЖКИ ТАЛАНТЛИВЫХ ДЕТЕЙ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AF955C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И МОЛОДЕЖИ «ЗОЛОТОЕ СЕЧЕНИЕ»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0" dirty="0">
              <a:solidFill>
                <a:srgbClr val="AF955C"/>
              </a:solidFill>
              <a:latin typeface="Arial"/>
              <a:ea typeface="Calibri"/>
              <a:cs typeface="Times New Roman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AF955C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ЦЕНТР ОЛИМПИАД</a:t>
            </a:r>
          </a:p>
          <a:p>
            <a:pPr>
              <a:defRPr/>
            </a:pPr>
            <a:endParaRPr lang="ru-RU" sz="1200" b="1" kern="0" dirty="0">
              <a:solidFill>
                <a:srgbClr val="AF955C"/>
              </a:solidFill>
              <a:latin typeface="Arial"/>
              <a:cs typeface="Times New Roman"/>
            </a:endParaRPr>
          </a:p>
          <a:p>
            <a:pPr>
              <a:defRPr/>
            </a:pPr>
            <a:r>
              <a:rPr lang="ru-RU" sz="1200" b="1" kern="0" dirty="0">
                <a:solidFill>
                  <a:srgbClr val="AF955C"/>
                </a:solidFill>
                <a:latin typeface="Arial"/>
                <a:cs typeface="Times New Roman"/>
              </a:rPr>
              <a:t>Руководитель Центра</a:t>
            </a:r>
          </a:p>
          <a:p>
            <a:pPr>
              <a:defRPr/>
            </a:pPr>
            <a:r>
              <a:rPr lang="ru-RU" sz="1200" b="1" kern="0" dirty="0">
                <a:solidFill>
                  <a:srgbClr val="AF955C"/>
                </a:solidFill>
                <a:latin typeface="Arial"/>
                <a:cs typeface="Times New Roman"/>
              </a:rPr>
              <a:t>Кулагина Людмила Ивановна</a:t>
            </a:r>
          </a:p>
          <a:p>
            <a:pPr>
              <a:defRPr/>
            </a:pPr>
            <a:br>
              <a:rPr lang="ru-RU" sz="1200" dirty="0">
                <a:effectLst/>
              </a:rPr>
            </a:br>
            <a:r>
              <a:rPr lang="ru-RU" b="1" kern="0" dirty="0">
                <a:solidFill>
                  <a:prstClr val="black"/>
                </a:solidFill>
                <a:latin typeface="Arial"/>
                <a:cs typeface="Times New Roman"/>
              </a:rPr>
              <a:t>Тел.: +7 (343) 288-73-34</a:t>
            </a:r>
          </a:p>
          <a:p>
            <a:pPr>
              <a:defRPr/>
            </a:pPr>
            <a:r>
              <a:rPr lang="ru-RU" b="1" kern="0" dirty="0">
                <a:solidFill>
                  <a:prstClr val="black"/>
                </a:solidFill>
                <a:latin typeface="Arial"/>
                <a:cs typeface="Times New Roman"/>
              </a:rPr>
              <a:t>Моб.: +7 (982) 660-11-05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AF955C"/>
              </a:solidFill>
              <a:effectLst/>
              <a:uLnTx/>
              <a:uFillTx/>
              <a:latin typeface="Arial"/>
              <a:cs typeface="Times New Roman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/>
              </a:rPr>
              <a:t>contact@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/>
              </a:rPr>
              <a:t>zsfond.ru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8067" y="962743"/>
            <a:ext cx="814367" cy="694605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1">
            <a:off x="7543800" y="355379"/>
            <a:ext cx="1382068" cy="910028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>
            <a:cxnSpLocks/>
          </p:cNvCxnSpPr>
          <p:nvPr/>
        </p:nvCxnSpPr>
        <p:spPr bwMode="auto">
          <a:xfrm flipH="1">
            <a:off x="4226015" y="3939200"/>
            <a:ext cx="1" cy="1"/>
          </a:xfrm>
          <a:prstGeom prst="line">
            <a:avLst/>
          </a:prstGeom>
          <a:ln w="15875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cxnSpLocks/>
          </p:cNvCxnSpPr>
          <p:nvPr/>
        </p:nvCxnSpPr>
        <p:spPr bwMode="auto">
          <a:xfrm>
            <a:off x="4226015" y="1927254"/>
            <a:ext cx="0" cy="2020384"/>
          </a:xfrm>
          <a:prstGeom prst="line">
            <a:avLst/>
          </a:prstGeom>
          <a:ln w="15875">
            <a:solidFill>
              <a:srgbClr val="AF9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 bwMode="auto">
          <a:xfrm>
            <a:off x="1061920" y="1652253"/>
            <a:ext cx="2769960" cy="2565915"/>
            <a:chOff x="762000" y="1560497"/>
            <a:chExt cx="3052610" cy="2827745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990601" y="1560497"/>
              <a:ext cx="2824010" cy="282774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762000" y="2327845"/>
              <a:ext cx="609601" cy="60960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1600202" y="2212369"/>
              <a:ext cx="1524000" cy="1524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40">
        <p:cover/>
      </p:transition>
    </mc:Choice>
    <mc:Fallback xmlns="">
      <p:transition spd="med">
        <p:cov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12116</TotalTime>
  <Words>255</Words>
  <Application>Microsoft Office PowerPoint</Application>
  <PresentationFormat>Экран (16:9)</PresentationFormat>
  <Paragraphs>59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Arial</vt:lpstr>
      <vt:lpstr>Arial Black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26-01-2022</dc:title>
  <dc:creator>Asus</dc:creator>
  <cp:lastModifiedBy>Анастасия Сергеевна Волкова</cp:lastModifiedBy>
  <cp:revision>346</cp:revision>
  <dcterms:created xsi:type="dcterms:W3CDTF">2006-08-16T00:00:00Z</dcterms:created>
  <dcterms:modified xsi:type="dcterms:W3CDTF">2022-09-09T09:11:22Z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1033-10.2.0.7636</vt:lpwstr>
  </property>
</Properties>
</file>