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60" r:id="rId6"/>
    <p:sldId id="265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45D"/>
    <a:srgbClr val="570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5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0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8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0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4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0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DA62-6DF2-4336-8B65-E4401CE48A4C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15D6-92D5-457E-A1F4-FBEA14FA4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771" y="5128381"/>
            <a:ext cx="11621105" cy="921582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ПОДГОТОВКА К </a:t>
            </a:r>
            <a:r>
              <a:rPr lang="ru-RU" sz="44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ВсОШ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ПО ФИЗИКЕ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663" y="6235095"/>
            <a:ext cx="11621105" cy="468086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Инишева Ольга Викторовна, зав. кафедрой физики и астрономии СУНЦ УрФУ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2"/>
            <a:ext cx="12272433" cy="61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7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1"/>
            <a:ext cx="11468100" cy="10731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СТРУКТУРА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ВсОШ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ПО ФИЗИКЕ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54000" y="927359"/>
            <a:ext cx="5981700" cy="1149350"/>
            <a:chOff x="254000" y="1028700"/>
            <a:chExt cx="5981700" cy="114935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4000" y="1028700"/>
              <a:ext cx="5981700" cy="1149350"/>
            </a:xfrm>
            <a:prstGeom prst="roundRect">
              <a:avLst/>
            </a:prstGeom>
            <a:solidFill>
              <a:schemeClr val="bg2"/>
            </a:solidFill>
            <a:ln w="349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3850" y="1148547"/>
              <a:ext cx="2965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Школьный этап</a:t>
              </a:r>
            </a:p>
            <a:p>
              <a:pPr algn="ctr"/>
              <a:r>
                <a:rPr lang="en-US" sz="2400" dirty="0"/>
                <a:t>(</a:t>
              </a:r>
              <a:r>
                <a:rPr lang="ru-RU" sz="2400" dirty="0"/>
                <a:t>он-</a:t>
              </a:r>
              <a:r>
                <a:rPr lang="ru-RU" sz="2400" dirty="0" err="1"/>
                <a:t>лайн</a:t>
              </a:r>
              <a:r>
                <a:rPr lang="ru-RU" sz="2400" dirty="0"/>
                <a:t>, ОЦ Сириус)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4000" y="2393434"/>
            <a:ext cx="5981700" cy="1149350"/>
            <a:chOff x="254000" y="869434"/>
            <a:chExt cx="5981700" cy="114935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4000" y="869434"/>
              <a:ext cx="5981700" cy="1149350"/>
            </a:xfrm>
            <a:prstGeom prst="roundRect">
              <a:avLst/>
            </a:prstGeom>
            <a:solidFill>
              <a:schemeClr val="bg2"/>
            </a:solidFill>
            <a:ln w="349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1875" y="1097974"/>
              <a:ext cx="442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Муниципальный  этап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4800" y="3872984"/>
            <a:ext cx="5981700" cy="1149350"/>
            <a:chOff x="254000" y="869434"/>
            <a:chExt cx="5981700" cy="114935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4000" y="869434"/>
              <a:ext cx="5981700" cy="1149350"/>
            </a:xfrm>
            <a:prstGeom prst="roundRect">
              <a:avLst/>
            </a:prstGeom>
            <a:solidFill>
              <a:schemeClr val="bg2"/>
            </a:solidFill>
            <a:ln w="349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1875" y="1097974"/>
              <a:ext cx="442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Региональный  этап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54000" y="5451217"/>
            <a:ext cx="5981700" cy="1149350"/>
            <a:chOff x="254000" y="869434"/>
            <a:chExt cx="5981700" cy="114935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4000" y="869434"/>
              <a:ext cx="5981700" cy="1149350"/>
            </a:xfrm>
            <a:prstGeom prst="roundRect">
              <a:avLst/>
            </a:prstGeom>
            <a:solidFill>
              <a:schemeClr val="bg2"/>
            </a:solidFill>
            <a:ln w="349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1875" y="1097974"/>
              <a:ext cx="442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Заключительный  этап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07150" y="911054"/>
            <a:ext cx="5314950" cy="1305758"/>
            <a:chOff x="254000" y="869434"/>
            <a:chExt cx="5981700" cy="130575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4000" y="869434"/>
              <a:ext cx="5981700" cy="11493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1875" y="1097974"/>
              <a:ext cx="44259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7, 8, 9, 10, 11 классы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407150" y="2386568"/>
            <a:ext cx="5314950" cy="1305758"/>
            <a:chOff x="254000" y="869434"/>
            <a:chExt cx="5981700" cy="130575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4000" y="869434"/>
              <a:ext cx="5981700" cy="11493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1875" y="1097974"/>
              <a:ext cx="44259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7, 8, 9, 10, 11 классы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407150" y="3858218"/>
            <a:ext cx="5314950" cy="1149350"/>
            <a:chOff x="254000" y="869434"/>
            <a:chExt cx="5981700" cy="11493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4000" y="869434"/>
              <a:ext cx="5981700" cy="11493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1875" y="1097974"/>
              <a:ext cx="44259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9, 10, 11 классы 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407150" y="5451217"/>
            <a:ext cx="5314950" cy="1149350"/>
            <a:chOff x="254000" y="869434"/>
            <a:chExt cx="5981700" cy="114935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4000" y="869434"/>
              <a:ext cx="5981700" cy="11493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1875" y="1097974"/>
              <a:ext cx="44259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/>
                <a:t>9, 10, 11 классы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67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150" y="3930650"/>
            <a:ext cx="9086850" cy="19494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ВСЕРОССИЙСКАЯ ОЛИМПИАДА ПО ФИЗИКЕ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для 7 - 8 классов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имени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Дж.К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 Максвелла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2600" y="825500"/>
            <a:ext cx="8731250" cy="1949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ВСЕРОССИЙСКАЯ ОЛИМПИАДА ПО ФИЗИКЕ (9, 10 и 11 классы)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152401"/>
            <a:ext cx="2945734" cy="3105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727449"/>
            <a:ext cx="3559446" cy="13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0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1"/>
            <a:ext cx="11468100" cy="10731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СТРУКТУРА ОЛИМПИАДЫ ПО ФИЗИКЕ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650" y="1663700"/>
            <a:ext cx="11544300" cy="3981449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Сквозная линейка 7 – 8 – 9 – 10 – 11 классы</a:t>
            </a:r>
          </a:p>
          <a:p>
            <a:pPr algn="just"/>
            <a:r>
              <a:rPr lang="ru-RU" sz="3200" dirty="0"/>
              <a:t>Длительная подготовка, накапливается опыт участия</a:t>
            </a:r>
          </a:p>
          <a:p>
            <a:pPr algn="just"/>
            <a:r>
              <a:rPr lang="ru-RU" sz="3200" dirty="0"/>
              <a:t>Структура работы в стране (ОЦ Сириус, образовательные программы, март (9 класс), апрель (7-8 класс), сентябрь (7 класс)</a:t>
            </a:r>
          </a:p>
          <a:p>
            <a:pPr algn="just"/>
            <a:r>
              <a:rPr lang="ru-RU" sz="3200" dirty="0"/>
              <a:t>Образовательные курсы ОЦ Сириус</a:t>
            </a:r>
          </a:p>
        </p:txBody>
      </p:sp>
    </p:spTree>
    <p:extLst>
      <p:ext uri="{BB962C8B-B14F-4D97-AF65-F5344CB8AC3E}">
        <p14:creationId xmlns:p14="http://schemas.microsoft.com/office/powerpoint/2010/main" val="30122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1"/>
            <a:ext cx="11468100" cy="10731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СВЕРДЛОВСКАЯ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016000"/>
            <a:ext cx="11544300" cy="5568949"/>
          </a:xfrm>
        </p:spPr>
        <p:txBody>
          <a:bodyPr/>
          <a:lstStyle/>
          <a:p>
            <a:pPr algn="just"/>
            <a:r>
              <a:rPr lang="ru-RU" sz="3200" dirty="0"/>
              <a:t>Распределение по территориям участников регионального этапа</a:t>
            </a:r>
          </a:p>
          <a:p>
            <a:pPr algn="just"/>
            <a:r>
              <a:rPr lang="ru-RU" sz="3200" dirty="0"/>
              <a:t>Распределение по территориям призёров и победителей регионального этапа;</a:t>
            </a:r>
          </a:p>
          <a:p>
            <a:pPr algn="just"/>
            <a:r>
              <a:rPr lang="ru-RU" sz="3200" dirty="0"/>
              <a:t>Участники заключительного этапа </a:t>
            </a:r>
            <a:r>
              <a:rPr lang="ru-RU" sz="3200" dirty="0" err="1"/>
              <a:t>ВсОШ</a:t>
            </a:r>
            <a:r>
              <a:rPr lang="ru-RU" sz="3200" dirty="0"/>
              <a:t> и олимпиады имени Максвелла;</a:t>
            </a:r>
          </a:p>
          <a:p>
            <a:pPr algn="just"/>
            <a:r>
              <a:rPr lang="ru-RU" sz="3200" dirty="0"/>
              <a:t>Призёры и победители заключительного этапа </a:t>
            </a:r>
            <a:r>
              <a:rPr lang="ru-RU" sz="3200" dirty="0" err="1"/>
              <a:t>ВсОШ</a:t>
            </a:r>
            <a:r>
              <a:rPr lang="ru-RU" sz="3200" dirty="0"/>
              <a:t> и олимпиады имени Максвелла.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21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1"/>
            <a:ext cx="11468100" cy="10731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СВЕРДЛОВСКАЯ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016000"/>
            <a:ext cx="11544300" cy="5568949"/>
          </a:xfrm>
        </p:spPr>
        <p:txBody>
          <a:bodyPr/>
          <a:lstStyle/>
          <a:p>
            <a:pPr algn="just"/>
            <a:r>
              <a:rPr lang="ru-RU" sz="3200" dirty="0"/>
              <a:t>Распределение по территориям участников регионального этапа</a:t>
            </a:r>
          </a:p>
          <a:p>
            <a:pPr algn="just"/>
            <a:r>
              <a:rPr lang="ru-RU" sz="3200" dirty="0"/>
              <a:t>Распределение по территориям призёров и победителей регионального этапа;</a:t>
            </a:r>
          </a:p>
          <a:p>
            <a:pPr algn="just"/>
            <a:r>
              <a:rPr lang="ru-RU" sz="3200" dirty="0"/>
              <a:t>Участники заключительного этапа </a:t>
            </a:r>
            <a:r>
              <a:rPr lang="ru-RU" sz="3200" dirty="0" err="1"/>
              <a:t>ВсОШ</a:t>
            </a:r>
            <a:r>
              <a:rPr lang="ru-RU" sz="3200" dirty="0"/>
              <a:t> и олимпиады имени Максвелла;</a:t>
            </a:r>
          </a:p>
          <a:p>
            <a:pPr algn="just"/>
            <a:r>
              <a:rPr lang="ru-RU" sz="3200" dirty="0"/>
              <a:t>Призёры и победители заключительного этапа </a:t>
            </a:r>
            <a:r>
              <a:rPr lang="ru-RU" sz="3200" dirty="0" err="1"/>
              <a:t>ВсОШ</a:t>
            </a:r>
            <a:r>
              <a:rPr lang="ru-RU" sz="3200" dirty="0"/>
              <a:t> и олимпиады имени Максвелла.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527051"/>
            <a:ext cx="11468100" cy="10731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ПРОГРАММЫ БАЗОВОГО И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УГЛУБЛЕННОГО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УРОВНЯ ПО ФИЗИКЕ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ДЛЯ ОСНОВНОГО ОБЩЕГО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862040"/>
              </p:ext>
            </p:extLst>
          </p:nvPr>
        </p:nvGraphicFramePr>
        <p:xfrm>
          <a:off x="800100" y="2179320"/>
          <a:ext cx="10464799" cy="386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802">
                  <a:extLst>
                    <a:ext uri="{9D8B030D-6E8A-4147-A177-3AD203B41FA5}">
                      <a16:colId xmlns:a16="http://schemas.microsoft.com/office/drawing/2014/main" val="209526796"/>
                    </a:ext>
                  </a:extLst>
                </a:gridCol>
                <a:gridCol w="2096992">
                  <a:extLst>
                    <a:ext uri="{9D8B030D-6E8A-4147-A177-3AD203B41FA5}">
                      <a16:colId xmlns:a16="http://schemas.microsoft.com/office/drawing/2014/main" val="3643501528"/>
                    </a:ext>
                  </a:extLst>
                </a:gridCol>
                <a:gridCol w="1996176">
                  <a:extLst>
                    <a:ext uri="{9D8B030D-6E8A-4147-A177-3AD203B41FA5}">
                      <a16:colId xmlns:a16="http://schemas.microsoft.com/office/drawing/2014/main" val="1764245404"/>
                    </a:ext>
                  </a:extLst>
                </a:gridCol>
                <a:gridCol w="2076829">
                  <a:extLst>
                    <a:ext uri="{9D8B030D-6E8A-4147-A177-3AD203B41FA5}">
                      <a16:colId xmlns:a16="http://schemas.microsoft.com/office/drawing/2014/main" val="1558312781"/>
                    </a:ext>
                  </a:extLst>
                </a:gridCol>
              </a:tblGrid>
              <a:tr h="580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u="none" strike="noStrike" dirty="0">
                          <a:effectLst/>
                        </a:rPr>
                        <a:t> 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</a:rPr>
                        <a:t>7 класс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</a:rPr>
                        <a:t>8 класс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u="none" strike="noStrike" dirty="0">
                          <a:effectLst/>
                        </a:rPr>
                        <a:t>9 класс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061286"/>
                  </a:ext>
                </a:extLst>
              </a:tr>
              <a:tr h="159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базовый уровень, часы</a:t>
                      </a:r>
                      <a:endParaRPr lang="ru-RU" sz="3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7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7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7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474627"/>
                  </a:ext>
                </a:extLst>
              </a:tr>
              <a:tr h="159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углублённый уровень, часы</a:t>
                      </a:r>
                      <a:endParaRPr lang="ru-RU" sz="3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200" u="none" strike="noStrike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7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7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7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90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41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511300"/>
            <a:ext cx="11544300" cy="507364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/>
              <a:t>Выявление учащихся, желающих и способных изучать физику, с 7 класса, их обучение и сопровождение;</a:t>
            </a:r>
          </a:p>
          <a:p>
            <a:pPr marL="0" indent="0" algn="just">
              <a:buNone/>
            </a:pPr>
            <a:r>
              <a:rPr lang="ru-RU" sz="3600" dirty="0"/>
              <a:t>Оказание методической поддержки педагогам, реализующим программы углубленного изучения физики;</a:t>
            </a:r>
          </a:p>
          <a:p>
            <a:pPr marL="0" indent="0" algn="just">
              <a:buNone/>
            </a:pPr>
            <a:r>
              <a:rPr lang="ru-RU" sz="3600" dirty="0"/>
              <a:t>Подготовка учащихся к олимпиадам вне зависимости от их места проживания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66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1212850"/>
            <a:ext cx="10826750" cy="4964113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15 – 17 августа, ОЦ Сириус;</a:t>
            </a:r>
          </a:p>
          <a:p>
            <a:pPr algn="just"/>
            <a:r>
              <a:rPr lang="ru-RU" sz="3600" dirty="0"/>
              <a:t>Создана общественная организация «Учителя физики России»;</a:t>
            </a:r>
          </a:p>
          <a:p>
            <a:pPr algn="just"/>
            <a:r>
              <a:rPr lang="ru-RU" sz="3600" dirty="0"/>
              <a:t>Региональная ячейка ассоциации;</a:t>
            </a:r>
          </a:p>
          <a:p>
            <a:pPr algn="just"/>
            <a:r>
              <a:rPr lang="ru-RU" sz="3600" dirty="0"/>
              <a:t>Октябрь – ноябрь – съезд учителей физики Свердловской области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4E4285-2C46-4E86-9C0E-63892D461944}"/>
              </a:ext>
            </a:extLst>
          </p:cNvPr>
          <p:cNvSpPr txBox="1">
            <a:spLocks/>
          </p:cNvSpPr>
          <p:nvPr/>
        </p:nvSpPr>
        <p:spPr>
          <a:xfrm>
            <a:off x="424788" y="-288843"/>
            <a:ext cx="11170312" cy="1654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>
                <a:solidFill>
                  <a:srgbClr val="BE14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съезд учителей физики</a:t>
            </a:r>
          </a:p>
        </p:txBody>
      </p:sp>
    </p:spTree>
    <p:extLst>
      <p:ext uri="{BB962C8B-B14F-4D97-AF65-F5344CB8AC3E}">
        <p14:creationId xmlns:p14="http://schemas.microsoft.com/office/powerpoint/2010/main" val="272697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312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ПОДГОТОВКА К ВсОШ ПО ФИЗИКЕ</vt:lpstr>
      <vt:lpstr>СТРУКТУРА ВсОШ ПО ФИЗИКЕ</vt:lpstr>
      <vt:lpstr>ВСЕРОССИЙСКАЯ ОЛИМПИАДА ПО ФИЗИКЕ  для 7 - 8 классов  имени Дж.К. Максвелла</vt:lpstr>
      <vt:lpstr>СТРУКТУРА ОЛИМПИАДЫ ПО ФИЗИКЕ</vt:lpstr>
      <vt:lpstr>СВЕРДЛОВСКАЯ ОБЛАСТЬ</vt:lpstr>
      <vt:lpstr>СВЕРДЛОВСКАЯ ОБЛАСТЬ</vt:lpstr>
      <vt:lpstr>ПРОГРАММЫ БАЗОВОГО И УГЛУБЛЕННОГО УРОВНЯ ПО ФИЗИКЕ ДЛЯ ОСНОВНОГО ОБЩЕГО ОБРАЗОВАНИЯ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ВсОШ ПО ФИЗИКЕ</dc:title>
  <dc:creator>Инишева Ольга Викторовна</dc:creator>
  <cp:lastModifiedBy>Инишева Ольга Викторовна</cp:lastModifiedBy>
  <cp:revision>12</cp:revision>
  <dcterms:created xsi:type="dcterms:W3CDTF">2022-08-25T13:11:39Z</dcterms:created>
  <dcterms:modified xsi:type="dcterms:W3CDTF">2022-09-14T05:28:36Z</dcterms:modified>
</cp:coreProperties>
</file>