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07" r:id="rId2"/>
    <p:sldId id="407" r:id="rId3"/>
    <p:sldId id="408" r:id="rId4"/>
    <p:sldId id="329" r:id="rId5"/>
    <p:sldId id="406" r:id="rId6"/>
    <p:sldId id="409" r:id="rId7"/>
    <p:sldId id="396" r:id="rId8"/>
    <p:sldId id="398" r:id="rId9"/>
    <p:sldId id="399" r:id="rId10"/>
    <p:sldId id="400" r:id="rId11"/>
    <p:sldId id="401" r:id="rId12"/>
    <p:sldId id="402" r:id="rId13"/>
    <p:sldId id="403" r:id="rId14"/>
    <p:sldId id="413" r:id="rId15"/>
    <p:sldId id="411" r:id="rId16"/>
    <p:sldId id="414" r:id="rId17"/>
    <p:sldId id="415" r:id="rId18"/>
    <p:sldId id="416" r:id="rId19"/>
    <p:sldId id="417" r:id="rId20"/>
    <p:sldId id="397" r:id="rId21"/>
    <p:sldId id="388" r:id="rId22"/>
    <p:sldId id="419" r:id="rId23"/>
    <p:sldId id="420" r:id="rId24"/>
    <p:sldId id="418" r:id="rId25"/>
    <p:sldId id="393" r:id="rId26"/>
    <p:sldId id="394" r:id="rId27"/>
    <p:sldId id="395" r:id="rId28"/>
    <p:sldId id="391" r:id="rId29"/>
    <p:sldId id="389" r:id="rId30"/>
    <p:sldId id="392" r:id="rId31"/>
    <p:sldId id="387" r:id="rId32"/>
    <p:sldId id="386" r:id="rId33"/>
    <p:sldId id="385" r:id="rId34"/>
    <p:sldId id="384" r:id="rId3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" panose="020406040505050203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8">
          <p15:clr>
            <a:srgbClr val="A4A3A4"/>
          </p15:clr>
        </p15:guide>
        <p15:guide id="2" pos="14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accent5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C4C"/>
    <a:srgbClr val="A28E63"/>
    <a:srgbClr val="D4B26D"/>
    <a:srgbClr val="7690C9"/>
    <a:srgbClr val="E31E24"/>
    <a:srgbClr val="00AEC5"/>
    <a:srgbClr val="EF7F1A"/>
    <a:srgbClr val="AF955C"/>
    <a:srgbClr val="4BB5B1"/>
    <a:srgbClr val="149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22" autoAdjust="0"/>
  </p:normalViewPr>
  <p:slideViewPr>
    <p:cSldViewPr>
      <p:cViewPr varScale="1">
        <p:scale>
          <a:sx n="144" d="100"/>
          <a:sy n="144" d="100"/>
        </p:scale>
        <p:origin x="654" y="120"/>
      </p:cViewPr>
      <p:guideLst>
        <p:guide orient="horz" pos="1138"/>
        <p:guide pos="14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-75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399"/>
            <a:ext cx="3886200" cy="7351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440"/>
            <a:ext cx="3200400" cy="8764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3"/>
            <a:ext cx="1028700" cy="29262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3"/>
            <a:ext cx="3009900" cy="29262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835"/>
            <a:ext cx="3886200" cy="681157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611"/>
            <a:ext cx="3886200" cy="7502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94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240"/>
            <a:ext cx="2019300" cy="226337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240"/>
            <a:ext cx="2019300" cy="226337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691"/>
            <a:ext cx="2020094" cy="319937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9435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628"/>
            <a:ext cx="2020094" cy="197599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691"/>
            <a:ext cx="2020888" cy="319937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9435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628"/>
            <a:ext cx="2020888" cy="197599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49"/>
            <a:ext cx="1504157" cy="581127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49"/>
            <a:ext cx="2555875" cy="292706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676"/>
            <a:ext cx="1504157" cy="234594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9435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720"/>
            <a:ext cx="2743200" cy="28341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441"/>
            <a:ext cx="2743200" cy="205776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9435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4138"/>
            <a:ext cx="2743200" cy="40250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9435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43"/>
            <a:ext cx="4114800" cy="5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240"/>
            <a:ext cx="4114800" cy="226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731"/>
            <a:ext cx="1066800" cy="182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731"/>
            <a:ext cx="1447800" cy="182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731"/>
            <a:ext cx="1066800" cy="182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1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735" indent="-114300" algn="l" defTabSz="4572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435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77544" y="202216"/>
            <a:ext cx="4188913" cy="17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поддержки талантливых детей и молодежи «Золотое сечение»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77544" y="4717901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F95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E06AE-C548-4530-968A-707E97A81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32" y="971550"/>
            <a:ext cx="1834135" cy="3006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D4EF7F-F878-4DB0-9795-1AFA9525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2469447"/>
            <a:ext cx="304801" cy="1809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13E13C-8CAC-459B-A878-3FA08C517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1879"/>
            <a:ext cx="291032" cy="1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482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290292"/>
            <a:ext cx="4267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Педагогам необходимо понять, что мы живём в состоянии постоянной неопределённости и повышенных требований, уметь принимать вызовы, идти на опережение. Миссия современного учителя – не останавливаться в собственном профессиональном развитии и вести за собой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373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ШЕВЧЕНКО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ДЕПАРТАМЕНТА ОБРАЗОВАНИЯ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ГОРОДА ЕКАТЕРИНБУРГА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16133B-89D6-4332-9CA9-525A20F71D5E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3406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81467"/>
            <a:ext cx="42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Мы с вами стоим перед необходимостью, когда в одной связке должны работать преподаватели, работодатели и те самые талантливые дети. Только так мы сможем принимать вызовы будущего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3662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ЛАРИСА МАЛЫШЕВА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БИЗНЕС-ШКОЛЫ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ФГАОУ ВО «УРАЛЬСКИЙ ФЕДЕРАЛЬНЫЙ УНИВЕРСИТЕТ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ПЕРВОГО ПРЕЗИДЕНТА РОССИИ Б. Н. ЕЛЬЦИНА»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11DF61-1654-41E4-8002-FB67E1FF3596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45235"/>
      </p:ext>
    </p:extLst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286193"/>
            <a:ext cx="4509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Учителей необходимо постоянно развивать.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Мы столкнулись с тем, что у учителей могут быть отличные коммуникативные компетенции, но проблема с предметной частью, с межпредметными знаниями. Он должен постоянно расширять свой кругозор, понимать, как и куда движется этот мир.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3662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ТРЕНИХИНА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 ГАОУ ДПО СО «ИНСТИТУТ РАЗВИТИЯ ОБРАЗОВАНИЯ»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491B29-7542-4401-9617-E36F02CFE096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48088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286193"/>
            <a:ext cx="4509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У молодого поколения есть собственная стратегия будущего,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но и собственные проблемы, которые необходимо решать: первое трудоустройство, стипендия, сохранение интереса к научной составляющей. Отмечу, что в стране, в регионе делается очень многое, но всегда есть возможность сделать больше.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3662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БИКТИМИРОВ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МОЛОДЕЖНОГО ПАРЛАМЕНТА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СВЕРДЛОВСКОЙ ОБЛАСТИ, КУРАТОР АССОЦИАЦИИ ВЫПУСКНИКОВ ФОНДА «ЗОЛОТОЕ СЕЧЕНИЕ»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239580-78BE-410B-B37C-B7EEE657F37C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29587"/>
      </p:ext>
    </p:extLst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D4EF7F-F878-4DB0-9795-1AFA952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2469447"/>
            <a:ext cx="304801" cy="1809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13E13C-8CAC-459B-A878-3FA08C51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1879"/>
            <a:ext cx="291032" cy="176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C9C0B-D710-4196-A1DF-6FCC7E85EC49}"/>
              </a:ext>
            </a:extLst>
          </p:cNvPr>
          <p:cNvSpPr txBox="1"/>
          <p:nvPr/>
        </p:nvSpPr>
        <p:spPr>
          <a:xfrm>
            <a:off x="4395798" y="196215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4B26D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</a:t>
            </a:r>
          </a:p>
          <a:p>
            <a:r>
              <a:rPr lang="ru-RU" sz="2400" b="1" dirty="0">
                <a:solidFill>
                  <a:srgbClr val="D4B26D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ЗАГОРОДНОМ ОБРАЗОВАТЕЛЬНОМ ЦЕНТРЕ «ТАВАТУЙ»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ACE03-5B81-4481-BF07-36331ACCB381}"/>
              </a:ext>
            </a:extLst>
          </p:cNvPr>
          <p:cNvSpPr txBox="1"/>
          <p:nvPr/>
        </p:nvSpPr>
        <p:spPr>
          <a:xfrm>
            <a:off x="1657702" y="2942027"/>
            <a:ext cx="169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AE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</a:p>
          <a:p>
            <a:pPr algn="ctr"/>
            <a:r>
              <a:rPr lang="ru-RU" sz="2000" b="1" dirty="0">
                <a:solidFill>
                  <a:srgbClr val="EF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A487B-E3AA-447C-84BA-4D9252F3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0" y="1214051"/>
            <a:ext cx="1609347" cy="1609347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6F79265-5834-48C3-96BE-73CD6472FB34}"/>
              </a:ext>
            </a:extLst>
          </p:cNvPr>
          <p:cNvCxnSpPr>
            <a:cxnSpLocks/>
          </p:cNvCxnSpPr>
          <p:nvPr/>
        </p:nvCxnSpPr>
        <p:spPr>
          <a:xfrm flipH="1">
            <a:off x="4038600" y="1721413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">
            <a:extLst>
              <a:ext uri="{FF2B5EF4-FFF2-40B4-BE49-F238E27FC236}">
                <a16:creationId xmlns:a16="http://schemas.microsoft.com/office/drawing/2014/main" id="{A03813E1-B964-471D-B996-627C79AA420E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87D453-69EC-44E0-B23D-EF9BF8F1B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3" y="209550"/>
            <a:ext cx="844677" cy="4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7348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437925"/>
            <a:ext cx="4509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Необходимо создать равные возможности для выявления одарённых детей, дать им доступ к оборудованным лабораториям, лучшим наставникам, научным источникам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4D7B1-4EDA-4B6E-940E-069F7A871907}"/>
              </a:ext>
            </a:extLst>
          </p:cNvPr>
          <p:cNvSpPr txBox="1"/>
          <p:nvPr/>
        </p:nvSpPr>
        <p:spPr>
          <a:xfrm>
            <a:off x="4033467" y="3634904"/>
            <a:ext cx="4116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ИННА ДЕНЮШ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ФОНДА «ЗОЛОТОЕ СЕЧЕНИЕ»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3DDA8-FC14-4D8B-90E0-C8926AFCB7CF}"/>
              </a:ext>
            </a:extLst>
          </p:cNvPr>
          <p:cNvSpPr txBox="1"/>
          <p:nvPr/>
        </p:nvSpPr>
        <p:spPr>
          <a:xfrm>
            <a:off x="76202" y="899432"/>
            <a:ext cx="86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 В ЗАГОРОДНОМ ОБРАЗОВАТЕЛЬНОМ ЦЕНТРЕ «ТАВАТУЙ»</a:t>
            </a:r>
          </a:p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 УЧАСТИЕМ ПРЕДСТАВИТЕЛЕЙ РЕГИОНАЛЬНЫХ ЦЕНТРОВ ПО МОДЕЛИ «СИРИУС»</a:t>
            </a:r>
            <a:endParaRPr lang="ru-RU" sz="14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58835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26731"/>
            <a:ext cx="4397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Представителям региональных образовательных центров стоит обмениваться методическими наработками, создать единую базу технологий, механик по работе с одарёнными детьми. Обмен опытом – это то, что необходимо региональным центрам по типу «Сириуса».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4D7B1-4EDA-4B6E-940E-069F7A871907}"/>
              </a:ext>
            </a:extLst>
          </p:cNvPr>
          <p:cNvSpPr txBox="1"/>
          <p:nvPr/>
        </p:nvSpPr>
        <p:spPr>
          <a:xfrm>
            <a:off x="4033467" y="3634904"/>
            <a:ext cx="4116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НАТАЛЬЯ ЗЕНЬКОВИЧ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ЦЕНТР «ВЗЛЁТ», МОСКОВСКАЯ ОБЛАСТЬ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3DDA8-FC14-4D8B-90E0-C8926AFCB7CF}"/>
              </a:ext>
            </a:extLst>
          </p:cNvPr>
          <p:cNvSpPr txBox="1"/>
          <p:nvPr/>
        </p:nvSpPr>
        <p:spPr>
          <a:xfrm>
            <a:off x="76202" y="899432"/>
            <a:ext cx="86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 В ЗАГОРОДНОМ ОБРАЗОВАТЕЛЬНОМ ЦЕНТРЕ «ТАВАТУЙ»</a:t>
            </a:r>
          </a:p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 УЧАСТИЕМ ПРЕДСТАВИТЕЛЕЙ РЕГИОНАЛЬНЫХ ЦЕНТРОВ ПО МОДЕЛИ «СИРИУС»</a:t>
            </a:r>
            <a:endParaRPr lang="ru-RU" sz="14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48203"/>
      </p:ext>
    </p:extLst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81216"/>
            <a:ext cx="4509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Родителям и учителям необходимо радоваться вместе с детьми успехам ребёнка, даже небольшим. Кроме того важно понимать, что ребёнок сам должен попробовать, интересно ли ему здесь, хочет ли он заниматься этим. Нельзя принуждать.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4D7B1-4EDA-4B6E-940E-069F7A871907}"/>
              </a:ext>
            </a:extLst>
          </p:cNvPr>
          <p:cNvSpPr txBox="1"/>
          <p:nvPr/>
        </p:nvSpPr>
        <p:spPr>
          <a:xfrm>
            <a:off x="4033467" y="3634904"/>
            <a:ext cx="4116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ИНГРИД ПИЛЬДЕС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ГБНОУ «АКАДЕМИЯ ТАЛАНТОВ»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3DDA8-FC14-4D8B-90E0-C8926AFCB7CF}"/>
              </a:ext>
            </a:extLst>
          </p:cNvPr>
          <p:cNvSpPr txBox="1"/>
          <p:nvPr/>
        </p:nvSpPr>
        <p:spPr>
          <a:xfrm>
            <a:off x="76202" y="899432"/>
            <a:ext cx="86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 В ЗАГОРОДНОМ ОБРАЗОВАТЕЛЬНОМ ЦЕНТРЕ «ТАВАТУЙ»</a:t>
            </a:r>
          </a:p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 УЧАСТИЕМ ПРЕДСТАВИТЕЛЕЙ РЕГИОНАЛЬНЫХ ЦЕНТРОВ ПО МОДЕЛИ «СИРИУС»</a:t>
            </a:r>
            <a:endParaRPr lang="ru-RU" sz="14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33537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32290"/>
            <a:ext cx="4509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Важно, чтобы государство и общество было нацелено не только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на успешного, но ещё и на психологически здорового ребёнка,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на формирование цельной личности. Это бы избавило многих детей от того давления со стороны родителей и педагогов, которое они сегодня испытывают.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4D7B1-4EDA-4B6E-940E-069F7A871907}"/>
              </a:ext>
            </a:extLst>
          </p:cNvPr>
          <p:cNvSpPr txBox="1"/>
          <p:nvPr/>
        </p:nvSpPr>
        <p:spPr>
          <a:xfrm>
            <a:off x="4033467" y="3634904"/>
            <a:ext cx="4116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ГЛАДИБОРОДА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СТРУКТУРНОГО ПОДРАЗДЕЛЕНИЯ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ГБНОУ «АКАДЕМИЯ ТАЛАНТОВ»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3DDA8-FC14-4D8B-90E0-C8926AFCB7CF}"/>
              </a:ext>
            </a:extLst>
          </p:cNvPr>
          <p:cNvSpPr txBox="1"/>
          <p:nvPr/>
        </p:nvSpPr>
        <p:spPr>
          <a:xfrm>
            <a:off x="76202" y="899432"/>
            <a:ext cx="86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 В ЗАГОРОДНОМ ОБРАЗОВАТЕЛЬНОМ ЦЕНТРЕ «ТАВАТУЙ»</a:t>
            </a:r>
          </a:p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 УЧАСТИЕМ ПРЕДСТАВИТЕЛЕЙ РЕГИОНАЛЬНЫХ ЦЕНТРОВ ПО МОДЕЛИ «СИРИУС»</a:t>
            </a:r>
            <a:endParaRPr lang="ru-RU" sz="14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61081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420381"/>
            <a:ext cx="4509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Мы сдвигаем фокус внимания с работы с одарёнными детьми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на взаимодействие с родителями, педагогами этих детей. На мой взгляд, этим путём мы быстрее и объёмнее достигнем цели.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4D7B1-4EDA-4B6E-940E-069F7A871907}"/>
              </a:ext>
            </a:extLst>
          </p:cNvPr>
          <p:cNvSpPr txBox="1"/>
          <p:nvPr/>
        </p:nvSpPr>
        <p:spPr>
          <a:xfrm>
            <a:off x="4033467" y="3634904"/>
            <a:ext cx="41164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АЙДАР САЙГАФАРОВ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РЕГИОНАЛЬНОГО ЦЕНТРА ВЫЯВЛЕНИЯ, ПОДДЕРЖКИ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РАЗВИТИЯ СПОСОБНОСТЕЙ И ТАЛАНТОВ У ДЕТЕЙ И МОЛОДЕЖИ РЕСПУБЛИКИ БАШКОРТОСТАН «АВРОРА»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73DDA8-FC14-4D8B-90E0-C8926AFCB7CF}"/>
              </a:ext>
            </a:extLst>
          </p:cNvPr>
          <p:cNvSpPr txBox="1"/>
          <p:nvPr/>
        </p:nvSpPr>
        <p:spPr>
          <a:xfrm>
            <a:off x="76202" y="899432"/>
            <a:ext cx="86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КРУГЛЫЙ СТОЛ В ЗАГОРОДНОМ ОБРАЗОВАТЕЛЬНОМ ЦЕНТРЕ «ТАВАТУЙ»</a:t>
            </a:r>
          </a:p>
          <a:p>
            <a:pPr algn="ctr"/>
            <a:r>
              <a:rPr lang="ru-RU" sz="14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 УЧАСТИЕМ ПРЕДСТАВИТЕЛЕЙ РЕГИОНАЛЬНЫХ ЦЕНТРОВ ПО МОДЕЛИ «СИРИУС»</a:t>
            </a:r>
            <a:endParaRPr lang="ru-RU" sz="14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44044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2334809-9024-475B-B685-44169D16D448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0AF168-8A63-4E03-B91C-3752EC808016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0D9864FF-A73B-4EC1-8F36-FCF57CDAFE99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CA57B-5EEB-42B3-8B23-DC1DECAF3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06169CF-17A2-435A-9247-D0AB216624D0}"/>
              </a:ext>
            </a:extLst>
          </p:cNvPr>
          <p:cNvCxnSpPr>
            <a:cxnSpLocks/>
          </p:cNvCxnSpPr>
          <p:nvPr/>
        </p:nvCxnSpPr>
        <p:spPr>
          <a:xfrm flipH="1">
            <a:off x="4572000" y="1926364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10F32-AB74-47A6-99E7-A18BB5C01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512000"/>
            <a:ext cx="2728371" cy="2728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AAEFD-97F8-4AC2-B690-BF3045EEC519}"/>
              </a:ext>
            </a:extLst>
          </p:cNvPr>
          <p:cNvSpPr txBox="1"/>
          <p:nvPr/>
        </p:nvSpPr>
        <p:spPr>
          <a:xfrm>
            <a:off x="457201" y="875889"/>
            <a:ext cx="822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ПЕДАГОГИЧЕСКИЙ ПРОЕКТНЫЙ ОФИС «ТЕРРИТОРИЯ ТАЛАНТОВ»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4DB10B0-2AAC-4D84-88A5-78CA0413930D}"/>
              </a:ext>
            </a:extLst>
          </p:cNvPr>
          <p:cNvGrpSpPr/>
          <p:nvPr/>
        </p:nvGrpSpPr>
        <p:grpSpPr>
          <a:xfrm>
            <a:off x="5029200" y="1504950"/>
            <a:ext cx="959553" cy="959553"/>
            <a:chOff x="6647407" y="1123386"/>
            <a:chExt cx="959553" cy="959553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3DB81CE-9F68-40D5-8699-E6735599D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45DDA-9044-4133-B07F-E02F39A5C412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AF955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18/11/2021 19/11/2021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289B034-AF7F-42C2-B411-7D031D89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0F3C9C-A9F5-4EAE-A76D-31D4D89AD509}"/>
              </a:ext>
            </a:extLst>
          </p:cNvPr>
          <p:cNvSpPr txBox="1"/>
          <p:nvPr/>
        </p:nvSpPr>
        <p:spPr>
          <a:xfrm>
            <a:off x="6034630" y="1753977"/>
            <a:ext cx="25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СВЕРДЛОВСКАЯ ОБЛАСТЬ</a:t>
            </a:r>
          </a:p>
          <a:p>
            <a:r>
              <a:rPr lang="ru-RU" sz="10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ЕКАТЕРИНБУРГ</a:t>
            </a:r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2A669-BC27-4D53-8315-CC0166FD71EA}"/>
              </a:ext>
            </a:extLst>
          </p:cNvPr>
          <p:cNvSpPr txBox="1"/>
          <p:nvPr/>
        </p:nvSpPr>
        <p:spPr>
          <a:xfrm>
            <a:off x="4953002" y="2724033"/>
            <a:ext cx="38861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ИНИЦИАТОР – ФОНД «ЗОЛОТОЕ СЕЧЕНИЕ», РЕГИОНАЛЬНЫЙ ЦЕНТР ВЫЯВЛЕНИЯ И ПОДДЕРЖКИ ОДАРЕННЫХ  ДЕТЕЙ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700" b="1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«ТЕРРИТОРИЯ ТАЛАНТОВ» – НОВЫЙ ФОРМАТ КОММУНИКАТИВНОЙ ПЛОЩАДКИ ДЛЯ ПРОФЕССИОНАЛЬНОГО СООБЩЕСТВА. ДЕЛОВОЕ ПРОСТРАНСТВО ДЛЯ РЕШЕНИЯ КОНКРЕТНЫХ ЗАДАЧ ДЛЯ СОЗДАНИЯ ЭФФЕКТИВНОЙ СИСТЕМЫ РАБОТЫ С ТАЛАНТАМИ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700" b="1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НАША АУДИТОРИЯ – ЗАИНТЕРЕСОВАННЫЕ РУКОВОДИТЕЛИ ОБРАЗОВАТЕЛЬНЫХ ОРГАНИЗАЦИЙ, ПЕДАГОГИ, ПРЕДСТАВИТЕЛИ БИЗНЕСА И ВЛАСТИ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700" b="1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ЦЕНТРЕ ВНИМАНИЯ – РЕБЕНОК, ТАЛАНТ КОТОРОГО НЕОБХОДИМО ВЫЯВИТЬ, РАЗВИТЬ И СОПРОВОДИТЬ</a:t>
            </a:r>
            <a:endParaRPr lang="ru-RU" sz="700" b="1" dirty="0">
              <a:solidFill>
                <a:srgbClr val="1B2C4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80868"/>
      </p:ext>
    </p:extLst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D4EF7F-F878-4DB0-9795-1AFA952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2469447"/>
            <a:ext cx="304801" cy="1809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13E13C-8CAC-459B-A878-3FA08C51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1879"/>
            <a:ext cx="291032" cy="176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C9C0B-D710-4196-A1DF-6FCC7E85EC49}"/>
              </a:ext>
            </a:extLst>
          </p:cNvPr>
          <p:cNvSpPr txBox="1"/>
          <p:nvPr/>
        </p:nvSpPr>
        <p:spPr>
          <a:xfrm>
            <a:off x="4395798" y="1926364"/>
            <a:ext cx="4038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СЕССИЯ</a:t>
            </a:r>
          </a:p>
          <a:p>
            <a:endParaRPr lang="ru-RU" sz="1600" b="1" dirty="0">
              <a:solidFill>
                <a:srgbClr val="D4B2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ПРОЕКТНЫХ КОМНАТ: ПРОБЛЕМАТИКА</a:t>
            </a:r>
          </a:p>
          <a:p>
            <a:r>
              <a:rPr lang="ru-RU" sz="1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ТЕЗИСЫ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6F79265-5834-48C3-96BE-73CD6472FB34}"/>
              </a:ext>
            </a:extLst>
          </p:cNvPr>
          <p:cNvCxnSpPr>
            <a:cxnSpLocks/>
          </p:cNvCxnSpPr>
          <p:nvPr/>
        </p:nvCxnSpPr>
        <p:spPr>
          <a:xfrm flipH="1">
            <a:off x="4038600" y="1721413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">
            <a:extLst>
              <a:ext uri="{FF2B5EF4-FFF2-40B4-BE49-F238E27FC236}">
                <a16:creationId xmlns:a16="http://schemas.microsoft.com/office/drawing/2014/main" id="{A03813E1-B964-471D-B996-627C79AA420E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D18C0-32B9-4755-A60D-7E5C3915A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3" y="209550"/>
            <a:ext cx="844677" cy="43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3D4FE6-FD1C-420F-87D9-3EDBEBB4DFEF}"/>
              </a:ext>
            </a:extLst>
          </p:cNvPr>
          <p:cNvSpPr txBox="1"/>
          <p:nvPr/>
        </p:nvSpPr>
        <p:spPr>
          <a:xfrm>
            <a:off x="1657702" y="2942027"/>
            <a:ext cx="169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AE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</a:p>
          <a:p>
            <a:pPr algn="ctr"/>
            <a:r>
              <a:rPr lang="ru-RU" sz="2000" b="1" dirty="0">
                <a:solidFill>
                  <a:srgbClr val="EF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5AB65F-E1AA-4B91-A319-671816529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0" y="1214051"/>
            <a:ext cx="1609347" cy="16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855"/>
      </p:ext>
    </p:extLst>
  </p:cSld>
  <p:clrMapOvr>
    <a:masterClrMapping/>
  </p:clrMapOvr>
  <p:transition spd="med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«РЕСУРСЫ ОЛИМПИАДНОГО ДВИЖЕНИЯ: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МОСТ МЕЖДУ «ХОЧУ» И «МОГУ»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035072"/>
            <a:ext cx="4571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ЗАДАЧИ:</a:t>
            </a: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РАСКРЫТИЕ ПОТЕНЦИАЛА В РАЗНЫХ НАПРАВЛЕНИЯХ ЖИЗНИ И НАУКИ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ПОЛУЧЕНИЕ ДОПОЛНИТЕЛЬНЫХ ЗНАНИЙ ПО ПРЕДМЕТАМ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УСПЕШНОЕ УСВОЕНИЕ ШКОЛЬНОЙ ПРОГРАММЫ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ПОЛУЧЕНИЕ ПРЕФЕРЕНЦИЙ ПРИ ПОСТУПЛЕНИИ В ВУЗЫ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381000" y="1416885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109789"/>
      </p:ext>
    </p:extLst>
  </p:cSld>
  <p:clrMapOvr>
    <a:masterClrMapping/>
  </p:clrMapOvr>
  <p:transition spd="med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 ОЛИМПИАДНОГО ДВИЖЕНИЯ: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МОСТ МЕЖДУ «ХОЧУ» И «МОГУ»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1921444"/>
            <a:ext cx="45719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ПРОБЛЕМЫ ОЛИМПИАДНОГО ДВИЖЕНИЯ:</a:t>
            </a: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НИЗКАЯ ИНФОРМИРОВАННОСТЬ ОБУЧАЮЩИХСЯ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НЕДОСТАТОЧНЫЙ УРОВЕНЬ ПРОФЕССИОНАЛЬНЫХ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КОМПЕТЕНЦИЙ УЧИТЕЛЕЙ ДЛЯ ПОДГОТОВКИ УЧАСТНИКА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НА РЕГИОНАЛЬНЫЙ И ЗАКЛЮЧИТЕЛЬНЫЙ ЭТАПЫ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ОТСУТСТВИЕ МОРАЛЬНОГО ПООЩРЕНИЯ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ДАЖЕ ЗА НЕУДАЧНЫЙ ОПЫТ В СЕМЬЕ И ШКОЛЕ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СЛОЖНО НАЙТИ СВОЙ ПРЕДМЕТ — ШКОЛЬНИКИ ПРОБУЮТ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СЕБЯ ЛИШЬ В 1-3 НАПРАВЛЕНИЯХ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381000" y="1416885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610430"/>
      </p:ext>
    </p:extLst>
  </p:cSld>
  <p:clrMapOvr>
    <a:masterClrMapping/>
  </p:clrMapOvr>
  <p:transition spd="med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 ОЛИМПИАДНОГО ДВИЖЕНИЯ: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МОСТ МЕЖДУ «ХОЧУ» И «МОГУ»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1921444"/>
            <a:ext cx="4571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ИТОГИ:</a:t>
            </a:r>
            <a:endParaRPr lang="ru-RU" sz="1100" b="1" kern="100" dirty="0">
              <a:solidFill>
                <a:srgbClr val="1B2C4C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ОЛИМПИАДЫ СТАНОВЯТСЯ ПОХОЖИ НА СПОРТ ВЫСОКИХ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ДОСТИЖЕНИЙ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ЗАДАНИЯ РАЗРАСТАЮТСЯ ДО ТАКОГО УРОВНЯ,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ЧТО ПО КАЖДОМУ БЛОКУ ВОПРОСОВ НЕОБХОДИМА ПОМОЩЬ ОТДЕЛЬНЫХ СПЕЦИАЛИСТОВ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ЕСТЬ НЕОБХОДИМОСТЬ РАБОТАТЬ ОТДЕЛЬНО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 ПЕДАГОГАМИ, ГОТОВИТЬ ЦЕЛЫЕ КОМАНДЫ ТРЕНЕРОВ ДЛЯ РАБОТЫ С УЧАСТНИКАМИ ОЛИМПИАД ПО КАЖДОМУ БЛОКУ НАПРАВЛЕНИЯ ОТДЕЛЬНО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381000" y="1416885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197880"/>
      </p:ext>
    </p:extLst>
  </p:cSld>
  <p:clrMapOvr>
    <a:masterClrMapping/>
  </p:clrMapOvr>
  <p:transition spd="med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ПОТЕНЦИАЛ КОЛЛАБОРАЦИИ БИЗНЕСА И ОБРАЗОВАНИЯ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ПОДДЕРЖКЕ ТАЛАНТЛИВЫХ ОБУЧАЮЩИХСЯ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600" y="2035072"/>
            <a:ext cx="44196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ПРОБЛЕМЫ БИЗНЕСА: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НУЖНЫ ТАЛАНТЛИВЫЕ СПЕЦИАЛИСТЫ, СТРЕМЯЩИЕСЯ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К ТЕХНИЧЕКОМУ И ТЕХНОЛОГИЧЕСКОМУ ПРОГРЕССУ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В СВОЕЙ ОТРАСЛИ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ОДАРЁННЫЕ СПЕЦИАЛИСТЫ УЕЗЖАЮТ В ДРУГИЕ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РЕГИОНЫ МИРА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НЕОБХОДИМА СВЯЗКА С НАУЧНЫМИ ЦЕНТРАМИ</a:t>
            </a: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И ТАЛАНТЛИВЫМИ УЧЁНЫМИ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2490937" y="1615584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298586"/>
      </p:ext>
    </p:extLst>
  </p:cSld>
  <p:clrMapOvr>
    <a:masterClrMapping/>
  </p:clrMapOvr>
  <p:transition spd="med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ПОТЕНЦИАЛ КОЛЛАБОРАЦИИ БИЗНЕСА И ОБРАЗОВАНИЯ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ПОДДЕРЖКЕ ТАЛАНТЛИВЫХ ОБУЧАЮЩИХСЯ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600" y="2035072"/>
            <a:ext cx="441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ПРОБЛЕМЫ НАУЧНЫХ ЦЕНТРОВ:</a:t>
            </a: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НУЖНЫ ТАЛАНТЛИВЫЕ СТУДЕНТЫ, КОТОРЫЕ ХОТЯТ УЧИТЬСЯ В ДОМАШНЕМ РЕГИОНЕ, ПОЛУЧАТЬ КАЧЕСТВЕННЫЕ ЗНАНИЯМИ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НЕОБХОДИМА СВЯЗКА С РЕАЛЬНЫМИ ПРОИЗВОДСТВЕННЫМИ ПЛОЩАДКАМИ ДЛЯ СОВЕРШЕНСТВОВАНИЯ РАЗЛИЧНЫХ НАУЧНО-ТЕХНОЛОГИЧЕСКИХ ПРОЦЕССОВ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2490937" y="1615584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759187"/>
      </p:ext>
    </p:extLst>
  </p:cSld>
  <p:clrMapOvr>
    <a:masterClrMapping/>
  </p:clrMapOvr>
  <p:transition spd="med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ПОТЕНЦИАЛ КОЛЛАБОРАЦИИ БИЗНЕСА И ОБРАЗОВАНИЯ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ПОДДЕРЖКЕ ТАЛАНТЛИВЫХ ОБУЧАЮЩИХСЯ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035072"/>
            <a:ext cx="45098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ПРОБЛЕМЫ ОДАРЁННЫХ ОБУЧАЮЩИХСЯ:</a:t>
            </a: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НУЖЕН ДОСТУП К КАЧЕСТВЕННОМУ НЕДОРОГОМУ</a:t>
            </a:r>
          </a:p>
          <a:p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ИЛИ БЕСПЛАТНОМУ ОБРАЗОВАНИЮ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НЕОБХОДИМ ДОСТУП К ДОСТОЙНОМУ РАБОЧЕМУ МЕСТУ,</a:t>
            </a:r>
          </a:p>
          <a:p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ГДЕ МОЖНО РЕАЛИЗОВАТЬ СВОИ КРЕАТИВНЫЕ ИДЕИ</a:t>
            </a:r>
          </a:p>
          <a:p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 МАКСИМАЛЬНОЙ ПОЛЬЗОЙ ДЛЯ СЕБЯ И ОБЩЕСТВА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28E63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НЕОБХОДИМА НОРМАЛЬНАЯ, ЗДОРОВАЯ ОКРУЖАЮЩАЯ</a:t>
            </a:r>
          </a:p>
          <a:p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СРЕДА С РАЗВИТОЙ ИНФРАСТРУКТУРОЙ</a:t>
            </a:r>
          </a:p>
          <a:p>
            <a:endParaRPr lang="ru-RU" sz="1100" b="1" kern="100" dirty="0">
              <a:solidFill>
                <a:srgbClr val="1B2C4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2490937" y="1615584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006949"/>
      </p:ext>
    </p:extLst>
  </p:cSld>
  <p:clrMapOvr>
    <a:masterClrMapping/>
  </p:clrMapOvr>
  <p:transition spd="med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20E5A11-6639-4955-A5B7-FD124DEC8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ПОТЕНЦИАЛ КОЛЛАБОРАЦИИ БИЗНЕСА И ОБРАЗОВАНИЯ</a:t>
            </a:r>
          </a:p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В ПОДДЕРЖКЕ ТАЛАНТЛИВЫХ ОБУЧАЮЩИХСЯ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164990"/>
            <a:ext cx="45098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ИТОГИ:</a:t>
            </a:r>
          </a:p>
          <a:p>
            <a:endParaRPr lang="ru-RU" sz="1100" b="1" kern="100" dirty="0">
              <a:solidFill>
                <a:srgbClr val="A28E63"/>
              </a:solidFill>
              <a:latin typeface="Arial" panose="020B0604020202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НЕОБХОДИМО РАЗВИВАТЬ ИНФРАСТРУКТУРУ</a:t>
            </a:r>
            <a:endParaRPr lang="en-US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В НЕБОЛЬШИХ МУНИЦИПАЛИТЕТАХ, РАБОТАТЬ</a:t>
            </a:r>
            <a:endParaRPr lang="en-US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СО ШКОЛАМИ И ОПЕКАТЬ ОДАРЁННЫХ ДЕТЕЙ, ПОЗВОЛЯЯ ИМ ПОЛУЧАТЬ ДОСТУП К НАУЧНОМУ И ПРОМЫШЛЕННОМУ ПОТЕНЦИАЛУ</a:t>
            </a:r>
            <a:r>
              <a:rPr lang="ru-RU" sz="1100" b="1" kern="100" dirty="0">
                <a:solidFill>
                  <a:srgbClr val="A28E63"/>
                </a:solidFill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  <a:endParaRPr lang="en-US" sz="11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b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КОЛЛАБОРАЦИЯ ПРИНЕСЁТ ОЩУТИМЫЙ РЕЗУЛЬТАТ ДЛЯ ВСЕГО РЕГИОНА В БЛИЖАЙШЕЕ ДЕСЯТИЛЕТИЕ. </a:t>
            </a:r>
            <a:endParaRPr lang="ru-RU" sz="1100" b="1" kern="100" dirty="0">
              <a:solidFill>
                <a:srgbClr val="A28E63"/>
              </a:solidFill>
              <a:effectLst/>
              <a:latin typeface="Calibri" panose="020F050202020403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2490937" y="1615584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61D985-6411-417A-8DC3-94130017804E}"/>
              </a:ext>
            </a:extLst>
          </p:cNvPr>
          <p:cNvSpPr txBox="1"/>
          <p:nvPr/>
        </p:nvSpPr>
        <p:spPr>
          <a:xfrm>
            <a:off x="770143" y="4351855"/>
            <a:ext cx="2680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СКОЛЬЗКОВА</a:t>
            </a:r>
          </a:p>
          <a:p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Контур, Руководитель Управления по работе с персоналом</a:t>
            </a:r>
          </a:p>
        </p:txBody>
      </p:sp>
    </p:spTree>
    <p:extLst>
      <p:ext uri="{BB962C8B-B14F-4D97-AF65-F5344CB8AC3E}">
        <p14:creationId xmlns:p14="http://schemas.microsoft.com/office/powerpoint/2010/main" val="1608352993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ШАХМАТЫ КАК СРЕДСТВО ИНТЕЛЛЕКТУАЛЬНОГО РАЗВИТИЯ РЕБЕНКА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DEE0A8-5C49-465E-9F03-A2B3DF0A7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277" y="1504950"/>
            <a:ext cx="2728371" cy="272837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09699F6-00C5-4633-9083-855E171ACDD5}"/>
              </a:ext>
            </a:extLst>
          </p:cNvPr>
          <p:cNvCxnSpPr>
            <a:cxnSpLocks/>
          </p:cNvCxnSpPr>
          <p:nvPr/>
        </p:nvCxnSpPr>
        <p:spPr>
          <a:xfrm flipH="1">
            <a:off x="4572000" y="1926364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F37317-5AE3-4FE3-BEC9-E072277F1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352" y="1521182"/>
            <a:ext cx="2728371" cy="272837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65D5F52-9BC5-4E5B-8F99-C81A0C104C37}"/>
              </a:ext>
            </a:extLst>
          </p:cNvPr>
          <p:cNvGrpSpPr/>
          <p:nvPr/>
        </p:nvGrpSpPr>
        <p:grpSpPr>
          <a:xfrm>
            <a:off x="650938" y="1632285"/>
            <a:ext cx="959553" cy="959553"/>
            <a:chOff x="6647407" y="1123386"/>
            <a:chExt cx="959553" cy="959553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07BD53E-B9CD-42FF-8B20-ED056C88C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D8E610-C1EF-49C3-B954-BF0ED107CF33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3C2E958-728E-4F0B-9B53-63BBAD8E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793771"/>
      </p:ext>
    </p:extLst>
  </p:cSld>
  <p:clrMapOvr>
    <a:masterClrMapping/>
  </p:clrMapOvr>
  <p:transition spd="med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ШАХМАТЫ КАК СРЕДСТВО ИНТЕЛЛЕКТУАЛЬНОГО РАЗВИТИЯ РЕБЕНКА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708937" y="2579421"/>
            <a:ext cx="26531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ПОЯВЛЕНИЕ И РАЗВИТИЕ ПРОЕКТА «ШАХМАТЫ В ШКОЛАХ» ПРИ ПОДДЕРЖКЕ ФЕДЕРАЦИИ ШАХМАТ СВЕРДЛОВСКОЙ ОБЛАСТИ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84FA6EF-5263-4BC8-BD22-608AE900D2F3}"/>
              </a:ext>
            </a:extLst>
          </p:cNvPr>
          <p:cNvGrpSpPr/>
          <p:nvPr/>
        </p:nvGrpSpPr>
        <p:grpSpPr>
          <a:xfrm>
            <a:off x="650938" y="1632285"/>
            <a:ext cx="959553" cy="959553"/>
            <a:chOff x="6647407" y="1123386"/>
            <a:chExt cx="959553" cy="959553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EABC06FA-B1B9-4F85-A255-365470895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2318D4-F7B2-44AF-A407-45582AA2C46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6E853EF-4C71-4340-BD0B-74EBEB6B7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83BE894-D131-44F3-91DE-7A687C593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355" y="2870642"/>
            <a:ext cx="1717453" cy="17174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015" y="1815406"/>
            <a:ext cx="2248003" cy="224800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D9037AC-6E86-40A4-94F6-9B4C011E36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400" y="1458205"/>
            <a:ext cx="1403419" cy="1403419"/>
          </a:xfrm>
          <a:prstGeom prst="rect">
            <a:avLst/>
          </a:prstGeom>
        </p:spPr>
      </p:pic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78E3375-A599-4354-A08F-8872BF473FA0}"/>
              </a:ext>
            </a:extLst>
          </p:cNvPr>
          <p:cNvCxnSpPr>
            <a:cxnSpLocks/>
          </p:cNvCxnSpPr>
          <p:nvPr/>
        </p:nvCxnSpPr>
        <p:spPr>
          <a:xfrm flipH="1">
            <a:off x="3716118" y="2065681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101402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2334809-9024-475B-B685-44169D16D448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0AF168-8A63-4E03-B91C-3752EC808016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0D9864FF-A73B-4EC1-8F36-FCF57CDAFE99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CA57B-5EEB-42B3-8B23-DC1DECAF3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06169CF-17A2-435A-9247-D0AB216624D0}"/>
              </a:ext>
            </a:extLst>
          </p:cNvPr>
          <p:cNvCxnSpPr>
            <a:cxnSpLocks/>
          </p:cNvCxnSpPr>
          <p:nvPr/>
        </p:nvCxnSpPr>
        <p:spPr>
          <a:xfrm flipH="1">
            <a:off x="4572000" y="1926364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10F32-AB74-47A6-99E7-A18BB5C01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512000"/>
            <a:ext cx="2728371" cy="2728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AAEFD-97F8-4AC2-B690-BF3045EEC519}"/>
              </a:ext>
            </a:extLst>
          </p:cNvPr>
          <p:cNvSpPr txBox="1"/>
          <p:nvPr/>
        </p:nvSpPr>
        <p:spPr>
          <a:xfrm>
            <a:off x="457201" y="875889"/>
            <a:ext cx="822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«ТЕРРИТОРИЯ ТАЛАНТОВ»: ПЕРВОЕ СОВЕЩАНИЕ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4DB10B0-2AAC-4D84-88A5-78CA0413930D}"/>
              </a:ext>
            </a:extLst>
          </p:cNvPr>
          <p:cNvGrpSpPr/>
          <p:nvPr/>
        </p:nvGrpSpPr>
        <p:grpSpPr>
          <a:xfrm>
            <a:off x="4953000" y="1954712"/>
            <a:ext cx="959553" cy="959553"/>
            <a:chOff x="6647407" y="1123386"/>
            <a:chExt cx="959553" cy="959553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3DB81CE-9F68-40D5-8699-E6735599D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45DDA-9044-4133-B07F-E02F39A5C412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AF955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18/11/2021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289B034-AF7F-42C2-B411-7D031D89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0F3C9C-A9F5-4EAE-A76D-31D4D89AD509}"/>
              </a:ext>
            </a:extLst>
          </p:cNvPr>
          <p:cNvSpPr txBox="1"/>
          <p:nvPr/>
        </p:nvSpPr>
        <p:spPr>
          <a:xfrm>
            <a:off x="6034630" y="1608094"/>
            <a:ext cx="25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ДВА ДНЯ АКТИВНОЙ РАБОТЫ ОФИСА:</a:t>
            </a:r>
          </a:p>
          <a:p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AF955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ДИСКУССИОННАЯ</a:t>
            </a:r>
          </a:p>
          <a:p>
            <a:r>
              <a:rPr lang="ru-RU" sz="8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ОБРАЗОВАТЕЛЬНАЯ СЕССИИ</a:t>
            </a:r>
          </a:p>
          <a:p>
            <a:endParaRPr lang="ru-RU" sz="800" b="1" dirty="0">
              <a:solidFill>
                <a:srgbClr val="1B2C4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800" b="1" dirty="0">
              <a:solidFill>
                <a:srgbClr val="1B2C4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800" b="1" dirty="0">
              <a:solidFill>
                <a:srgbClr val="1B2C4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800" b="1" dirty="0">
              <a:solidFill>
                <a:srgbClr val="1B2C4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800" b="1" dirty="0">
              <a:solidFill>
                <a:srgbClr val="1B2C4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ТЕМАТИЧЕСКИЕ «ШТУРМЫ» В ПРОЕКТНЫХ КОМНАТАХ, ОНЛАЙН-ТРАНСЛЯЦИЯ, ОБМЕН МНЕНИЯМИ И ОПЫТОМ С ПРЕДСТАВИТЕЛЯМИ ДРУГИХ РЕГИОНАЛЬНЫХ ЦЕНТРОВ В ФОРМАТЕ КРУГЛОГО СТОЛА В ЗАГОРОДНОМ ОБРАЗОВАТЕЛЬНОМ ЦЕНТРЕ «ТАВАТУЙ»</a:t>
            </a:r>
          </a:p>
          <a:p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DD92A1D-CB02-4CD1-BF31-95F05387F485}"/>
              </a:ext>
            </a:extLst>
          </p:cNvPr>
          <p:cNvGrpSpPr/>
          <p:nvPr/>
        </p:nvGrpSpPr>
        <p:grpSpPr>
          <a:xfrm>
            <a:off x="4952999" y="3034652"/>
            <a:ext cx="959553" cy="959553"/>
            <a:chOff x="6647407" y="1123386"/>
            <a:chExt cx="959553" cy="959553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2DD46694-2B11-4C3B-A42A-6138C5975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6F7A21-40BE-45C9-8EE3-206AFC01686D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AF955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19/11/2021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CFC7260-2C41-452B-8083-00CCA855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435209"/>
      </p:ext>
    </p:extLst>
  </p:cSld>
  <p:clrMapOvr>
    <a:masterClrMapping/>
  </p:clrMapOvr>
  <p:transition spd="med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ШАХМАТЫ КАК СРЕДСТВО ИНТЕЛЛЕКТУАЛЬНОГО РАЗВИТИЯ РЕБЕНКА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600" y="1932339"/>
            <a:ext cx="42290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УВЕЛИЧЕНИЕ КОЛИЧЕСТВА ДЕТЕЙ, УВЛЕЧЁННЫХ ИГРОЙ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УВЕЛИЧЕНИЕ КОЛИЧЕСТВА ШКОЛЬНИКОВ, ИЗБРАВШИХ ШАХМАТЫ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В КАЧЕСТВЕ ПРОФЕССИОНАЛЬНОЙ ДЕЯТЕЛЬНОСТИ</a:t>
            </a:r>
          </a:p>
          <a:p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УВЕЛИЧЕНИЕ КОЛИЧЕСТВА ОДАРЁННЫХ СПОРТСМЕНОВ, УЧАСТВУЮЩИХ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В ТУРНИРАХ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РАЗВИТИЕ ИНТЕЛЛЕКТУАЛЬНЫХ СПОСОБНОСТЕЙ У ВСЕХ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ОБУЧАЮЩИХСЯ, УЧАСТВОВАВШИХ В ПРОГРАММЕ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ПОДГОТОВКА ШКОЛЬНИКОВ К ПРОЦЕССУ РЕШЕНИЯ ДЛИТЕЛЬНЫХ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СЛОЖНЫХ ЗАДАЧ ПО ДРУГИМ ДИСЦИПЛИНАМ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ВОЗНИКНОВЕНИЕ ОСОБОЙ КУЛЬТУРЫ ПОВЕДЕНИЯ – КОММУНИКАТИВНАЯ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И ПОВЕДЕНЧЕСКАЯ СИСТЕМА ВЗАИМООТНОШЕНИЙ МЕЖДУ ИГРОКАМИ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ОБЩЕЕ ПОВЫШЕНИЕ КОГНИТИВНЫХ И КОММУНИКАТИВНЫХ</a:t>
            </a:r>
          </a:p>
          <a:p>
            <a:r>
              <a:rPr lang="ru-RU" sz="8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СПОСОБНОСТЕЙ ОБУЧАЮЩИХСЯ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2490937" y="1615584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ПРОЕКТНАЯ </a:t>
              </a:r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КОМНАТА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763602"/>
      </p:ext>
    </p:extLst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533404" y="899432"/>
            <a:ext cx="8000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ПЕРВЫЕ ИТОГИ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09506" y="2174262"/>
            <a:ext cx="444869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РАЗРАБОТАНЫ РЕКОМЕНДАЦИИ ДЛЯ ШКОЛЬНЫХ</a:t>
            </a:r>
          </a:p>
          <a:p>
            <a:r>
              <a:rPr lang="ru-RU" sz="11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ПЕДАГОГОВ И СПЕЦИАЛИСТОВ, РАБОТАЮЩИХ</a:t>
            </a:r>
          </a:p>
          <a:p>
            <a:r>
              <a:rPr lang="ru-RU" sz="11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 ОДАРЁННЫМИ ДЕТЬМИ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kern="100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ФОРМИРОВАНИЕ КОМАНД ЭКСПЕРТОВ</a:t>
            </a:r>
          </a:p>
          <a:p>
            <a:r>
              <a:rPr lang="ru-RU" sz="11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ДЛЯ ПОВЫШЕНИЯ КАЧЕСТВА ПОДГОТОВКИ</a:t>
            </a:r>
          </a:p>
          <a:p>
            <a:r>
              <a:rPr lang="ru-RU" sz="11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К РЕГИОНАЛЬНОМУ И ЗАКЛЮЧИТЕЛЬНОМУ ЭТАПУ ОДАРЁННЫХ УЧАСТНИКОВ ОЛИМПИАД </a:t>
            </a:r>
            <a:endParaRPr lang="ru-RU" sz="11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57" y="1642181"/>
            <a:ext cx="2646723" cy="26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1153"/>
      </p:ext>
    </p:extLst>
  </p:cSld>
  <p:clrMapOvr>
    <a:masterClrMapping/>
  </p:clrMapOvr>
  <p:transition spd="med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533404" y="899432"/>
            <a:ext cx="8000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ПРОДОЛЖЕНИЕ СЛЕДУЕТ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45067" y="4050779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114800" y="1846187"/>
            <a:ext cx="4667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 «ЗОЛОТОЕ СЕЧЕНИЕ» </a:t>
            </a: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–</a:t>
            </a: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КУРАТОР ПЕДАГОГИЧЕСКОГО ПРОЕКТНОГО ОФИСА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КРУГЛОГОДИЧНЫЙ РЕЖИМ РАБОЧЕГО ПРОСТРАНСТВА «ТЕРРИТОРИИ ТАЛАНТОВ»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КАЖДЫЙ ИЗ ПРЕДСТАВИТЕЛЕЙ ПРОФЕССИОНАЛЬНОГО СООБЩЕСТВА МОЖЕТ СТАТЬ ИНИЦИАТОРОМ ВСТРЕЧИ В ОНЛАЙН- ИЛИ ОФФЛАЙН-ФОРМАТЕ:</a:t>
            </a:r>
            <a:endParaRPr lang="ru-RU" sz="900" b="1" dirty="0">
              <a:solidFill>
                <a:srgbClr val="A28E6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A28E6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ГИБРИДНЫЙ ФОРМАТ РАБОЧЕГО ПРОСТРАНСТВА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A28E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ЕЖЕГОДНЫЕ ОБЩИЕ СОВЕЩАНИЯ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57" y="1642181"/>
            <a:ext cx="2646723" cy="264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2A8C2-B6B8-4359-B699-CA8A09F2513B}"/>
              </a:ext>
            </a:extLst>
          </p:cNvPr>
          <p:cNvSpPr txBox="1"/>
          <p:nvPr/>
        </p:nvSpPr>
        <p:spPr>
          <a:xfrm>
            <a:off x="4340835" y="3136993"/>
            <a:ext cx="40438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ЗАПРОС ЭКСПЕРТИЗЫ ПРОЕКТА,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ОБСУЖДЕНИЕ ИДЕЙ,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 КРОСС-ПРОМО ДЛЯ ПОДДЕРЖАНИЯ ЕДИНОГО ИНФОРМАЦИОННОГО ПОЛЯ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700" dirty="0">
              <a:solidFill>
                <a:srgbClr val="1B2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27324"/>
      </p:ext>
    </p:extLst>
  </p:cSld>
  <p:clrMapOvr>
    <a:masterClrMapping/>
  </p:clrMapOvr>
  <p:transition spd="med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685802" y="899432"/>
            <a:ext cx="7848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ИНИЦИАТИВЫ И УЧАСТИЕ В РАБОТЕ ПЕДАГОГИЧЕСКОГО ПРОЕКТНОГО ОФИСА «ТЕРРИТОРИЯ ТАЛАНТОВ»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685802" y="2470686"/>
            <a:ext cx="282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ПРАВИТЕЛЬСТВО СВЕРДЛОВСКОЙ ОБЛАСТИ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МИНИСТЕРСТВО ОБРАЗОВАНИЯ И МОЛОДЕЖНОЙ ПОЛИТИКИ СВЕРДЛОВСКОЙ ОБЛАСТИ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716118" y="2065681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879" y="1966028"/>
            <a:ext cx="2117312" cy="21173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D42BB5-C5A0-40C7-9E81-3693393C8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064" y="1966028"/>
            <a:ext cx="2117312" cy="21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5874"/>
      </p:ext>
    </p:extLst>
  </p:cSld>
  <p:clrMapOvr>
    <a:masterClrMapping/>
  </p:clrMapOvr>
  <p:transition spd="med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4226015" y="2053132"/>
            <a:ext cx="37763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ФОНД </a:t>
            </a:r>
            <a:r>
              <a:rPr lang="ru-RU" sz="12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ПОДДЕРЖКИ ТАЛАНТЛИВЫХ ДЕТЕЙ</a:t>
            </a:r>
          </a:p>
          <a:p>
            <a:r>
              <a:rPr lang="ru-RU" sz="12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МОЛОДЕЖИ </a:t>
            </a:r>
            <a:r>
              <a:rPr lang="ru-RU" sz="12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«ЗОЛОТОЕ СЕЧЕНИЕ»</a:t>
            </a:r>
            <a:endParaRPr lang="en-US" sz="12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1B2C4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+7 (343) 288-74-63</a:t>
            </a:r>
          </a:p>
          <a:p>
            <a:endParaRPr lang="ru-RU" dirty="0">
              <a:solidFill>
                <a:srgbClr val="AF955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AF955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zsfond.ru</a:t>
            </a:r>
          </a:p>
          <a:p>
            <a:r>
              <a:rPr lang="en-US" b="1" dirty="0">
                <a:solidFill>
                  <a:srgbClr val="1B2C4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contact@</a:t>
            </a:r>
            <a:r>
              <a:rPr lang="ru-RU" b="1" dirty="0">
                <a:solidFill>
                  <a:srgbClr val="1B2C4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zsfond.ru</a:t>
            </a:r>
            <a:endParaRPr lang="ru-RU" b="1" dirty="0">
              <a:solidFill>
                <a:srgbClr val="1B2C4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B7846B1-A26C-4F92-86D7-4958B7E29C51}"/>
              </a:ext>
            </a:extLst>
          </p:cNvPr>
          <p:cNvGrpSpPr/>
          <p:nvPr/>
        </p:nvGrpSpPr>
        <p:grpSpPr>
          <a:xfrm>
            <a:off x="381000" y="1610307"/>
            <a:ext cx="2769960" cy="2565915"/>
            <a:chOff x="762000" y="1560497"/>
            <a:chExt cx="3052611" cy="282774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C3931A7-518D-4D94-8454-2FB87E822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1" y="1560497"/>
              <a:ext cx="2824010" cy="282774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B066A1-3273-4C34-82FA-5F703B608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327845"/>
              <a:ext cx="609601" cy="60960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30AED20-2842-4B0E-933C-8403CCE3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2" y="2212369"/>
              <a:ext cx="1524000" cy="1524000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D42288-5D31-48F8-AB67-C96D4155EB3B}"/>
              </a:ext>
            </a:extLst>
          </p:cNvPr>
          <p:cNvSpPr txBox="1"/>
          <p:nvPr/>
        </p:nvSpPr>
        <p:spPr>
          <a:xfrm>
            <a:off x="533404" y="899432"/>
            <a:ext cx="8000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КОНТАКТЫ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93388D1-D69B-4599-A1D4-02AA3215EF72}"/>
              </a:ext>
            </a:extLst>
          </p:cNvPr>
          <p:cNvCxnSpPr>
            <a:cxnSpLocks/>
          </p:cNvCxnSpPr>
          <p:nvPr/>
        </p:nvCxnSpPr>
        <p:spPr>
          <a:xfrm flipH="1">
            <a:off x="3716118" y="2065681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961855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2334809-9024-475B-B685-44169D16D448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0AF168-8A63-4E03-B91C-3752EC808016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970A48-75B5-498F-9DC6-053D1819A679}"/>
              </a:ext>
            </a:extLst>
          </p:cNvPr>
          <p:cNvSpPr txBox="1"/>
          <p:nvPr/>
        </p:nvSpPr>
        <p:spPr>
          <a:xfrm>
            <a:off x="5956875" y="1667689"/>
            <a:ext cx="255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УЧАСТНИКА В ФОРМАТЕ </a:t>
            </a:r>
            <a:r>
              <a:rPr lang="en-US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OFFLINE</a:t>
            </a:r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0D9864FF-A73B-4EC1-8F36-FCF57CDAFE99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CA57B-5EEB-42B3-8B23-DC1DECAF3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90E7966-6884-41F5-88BD-C44319D1BAD0}"/>
              </a:ext>
            </a:extLst>
          </p:cNvPr>
          <p:cNvSpPr>
            <a:spLocks noChangeAspect="1"/>
          </p:cNvSpPr>
          <p:nvPr/>
        </p:nvSpPr>
        <p:spPr>
          <a:xfrm>
            <a:off x="5105400" y="1367205"/>
            <a:ext cx="828000" cy="828000"/>
          </a:xfrm>
          <a:prstGeom prst="ellipse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0F68F-D3CF-4360-A7EA-A8F0EB5A24DC}"/>
              </a:ext>
            </a:extLst>
          </p:cNvPr>
          <p:cNvSpPr txBox="1"/>
          <p:nvPr/>
        </p:nvSpPr>
        <p:spPr>
          <a:xfrm>
            <a:off x="5138400" y="1581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EF7F1A"/>
                </a:solidFill>
                <a:latin typeface="Arial Black" panose="020B0A04020102020204" pitchFamily="34" charset="0"/>
              </a:rPr>
              <a:t>144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BBBC969-D66A-4927-9EA1-806AAC36BE82}"/>
              </a:ext>
            </a:extLst>
          </p:cNvPr>
          <p:cNvSpPr>
            <a:spLocks noChangeAspect="1"/>
          </p:cNvSpPr>
          <p:nvPr/>
        </p:nvSpPr>
        <p:spPr>
          <a:xfrm>
            <a:off x="5105400" y="2325608"/>
            <a:ext cx="828000" cy="828000"/>
          </a:xfrm>
          <a:prstGeom prst="ellipse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DFD0F-AE26-40DF-BD73-59D4FF5EDCEA}"/>
              </a:ext>
            </a:extLst>
          </p:cNvPr>
          <p:cNvSpPr txBox="1"/>
          <p:nvPr/>
        </p:nvSpPr>
        <p:spPr>
          <a:xfrm>
            <a:off x="5138400" y="253955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4BB5B1"/>
                </a:solidFill>
                <a:latin typeface="Arial Black" panose="020B0A04020102020204" pitchFamily="34" charset="0"/>
              </a:rPr>
              <a:t>224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9CE56B4-DE98-4EE6-BAE4-789EE48BCA56}"/>
              </a:ext>
            </a:extLst>
          </p:cNvPr>
          <p:cNvSpPr>
            <a:spLocks noChangeAspect="1"/>
          </p:cNvSpPr>
          <p:nvPr/>
        </p:nvSpPr>
        <p:spPr>
          <a:xfrm>
            <a:off x="5105400" y="3274968"/>
            <a:ext cx="828000" cy="828000"/>
          </a:xfrm>
          <a:prstGeom prst="ellipse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67BBD5-9608-4CD6-9140-0E857BAA5620}"/>
              </a:ext>
            </a:extLst>
          </p:cNvPr>
          <p:cNvSpPr txBox="1"/>
          <p:nvPr/>
        </p:nvSpPr>
        <p:spPr>
          <a:xfrm>
            <a:off x="5138400" y="342735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E31E24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D9A7B3-5323-4EFA-BAE3-5068579962A2}"/>
              </a:ext>
            </a:extLst>
          </p:cNvPr>
          <p:cNvSpPr txBox="1"/>
          <p:nvPr/>
        </p:nvSpPr>
        <p:spPr>
          <a:xfrm>
            <a:off x="5956875" y="2621154"/>
            <a:ext cx="2744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УЧАСТНИКА В ФОРМАТЕ</a:t>
            </a:r>
            <a:r>
              <a:rPr lang="en-US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</a:t>
            </a:r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1FAEEB-8431-4C73-84DF-5290DB72F8B0}"/>
              </a:ext>
            </a:extLst>
          </p:cNvPr>
          <p:cNvSpPr txBox="1"/>
          <p:nvPr/>
        </p:nvSpPr>
        <p:spPr>
          <a:xfrm>
            <a:off x="5956875" y="3335025"/>
            <a:ext cx="3002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РЕГИОНАЛЬНЫХ ЦЕНТРОВ ВЫЯВЛЕНИЯ, ПОДДЕРЖКИ И РАЗВИТИЯ</a:t>
            </a:r>
            <a:r>
              <a:rPr lang="en-US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 </a:t>
            </a:r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СПОСОБНОСТЕЙ</a:t>
            </a:r>
            <a:endParaRPr lang="en-US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</a:endParaRPr>
          </a:p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И ТАЛАНТОВ У ДЕТЕЙ И МОЛОДЕЖИ</a:t>
            </a:r>
            <a:endParaRPr lang="en-US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</a:endParaRPr>
          </a:p>
          <a:p>
            <a:r>
              <a:rPr lang="ru-RU" sz="10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ИЗ РАЗНЫХ РЕГИОНОВ РОССИИ</a:t>
            </a:r>
            <a:endParaRPr lang="ru-RU" sz="10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2668D5D-DBF3-4848-9197-3AC94C60B846}"/>
              </a:ext>
            </a:extLst>
          </p:cNvPr>
          <p:cNvCxnSpPr>
            <a:cxnSpLocks/>
          </p:cNvCxnSpPr>
          <p:nvPr/>
        </p:nvCxnSpPr>
        <p:spPr>
          <a:xfrm flipH="1">
            <a:off x="4572000" y="1926364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2D8A3BD-F633-4D82-A4CE-103A7BAA2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277" y="1503189"/>
            <a:ext cx="2728371" cy="27283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E3FF263-DE4C-4047-95F8-7C7D01ED90A5}"/>
              </a:ext>
            </a:extLst>
          </p:cNvPr>
          <p:cNvSpPr txBox="1"/>
          <p:nvPr/>
        </p:nvSpPr>
        <p:spPr>
          <a:xfrm>
            <a:off x="457201" y="875889"/>
            <a:ext cx="822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AF955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ПЕДАГОГИЧЕСКИЙ ПРОЕКТНЫЙ ОФИС «ТЕРРИТОРИЯ ТАЛАНТОВ»</a:t>
            </a:r>
          </a:p>
        </p:txBody>
      </p:sp>
    </p:spTree>
    <p:extLst>
      <p:ext uri="{BB962C8B-B14F-4D97-AF65-F5344CB8AC3E}">
        <p14:creationId xmlns:p14="http://schemas.microsoft.com/office/powerpoint/2010/main" val="3740799235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Часть круга 29">
            <a:extLst>
              <a:ext uri="{FF2B5EF4-FFF2-40B4-BE49-F238E27FC236}">
                <a16:creationId xmlns:a16="http://schemas.microsoft.com/office/drawing/2014/main" id="{26AD2511-616D-45F5-95EC-93058F58EBCB}"/>
              </a:ext>
            </a:extLst>
          </p:cNvPr>
          <p:cNvSpPr>
            <a:spLocks noChangeAspect="1"/>
          </p:cNvSpPr>
          <p:nvPr/>
        </p:nvSpPr>
        <p:spPr>
          <a:xfrm>
            <a:off x="3150000" y="1480350"/>
            <a:ext cx="2844000" cy="2844000"/>
          </a:xfrm>
          <a:prstGeom prst="pie">
            <a:avLst>
              <a:gd name="adj1" fmla="val 6631136"/>
              <a:gd name="adj2" fmla="val 8750045"/>
            </a:avLst>
          </a:prstGeom>
          <a:solidFill>
            <a:srgbClr val="769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Часть круга 28">
            <a:extLst>
              <a:ext uri="{FF2B5EF4-FFF2-40B4-BE49-F238E27FC236}">
                <a16:creationId xmlns:a16="http://schemas.microsoft.com/office/drawing/2014/main" id="{9F3A97EB-B674-4E02-B7B4-A23659D5490E}"/>
              </a:ext>
            </a:extLst>
          </p:cNvPr>
          <p:cNvSpPr>
            <a:spLocks noChangeAspect="1"/>
          </p:cNvSpPr>
          <p:nvPr/>
        </p:nvSpPr>
        <p:spPr>
          <a:xfrm>
            <a:off x="3150000" y="1480350"/>
            <a:ext cx="2844000" cy="2844000"/>
          </a:xfrm>
          <a:prstGeom prst="pie">
            <a:avLst>
              <a:gd name="adj1" fmla="val 19471296"/>
              <a:gd name="adj2" fmla="val 173713"/>
            </a:avLst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Часть круга 3">
            <a:extLst>
              <a:ext uri="{FF2B5EF4-FFF2-40B4-BE49-F238E27FC236}">
                <a16:creationId xmlns:a16="http://schemas.microsoft.com/office/drawing/2014/main" id="{382D08E2-B9DE-4B3C-B026-EB33ADAA3CF6}"/>
              </a:ext>
            </a:extLst>
          </p:cNvPr>
          <p:cNvSpPr>
            <a:spLocks noChangeAspect="1"/>
          </p:cNvSpPr>
          <p:nvPr/>
        </p:nvSpPr>
        <p:spPr>
          <a:xfrm>
            <a:off x="3150000" y="1480350"/>
            <a:ext cx="2844000" cy="2844000"/>
          </a:xfrm>
          <a:prstGeom prst="pie">
            <a:avLst>
              <a:gd name="adj1" fmla="val 4240710"/>
              <a:gd name="adj2" fmla="val 6649578"/>
            </a:avLst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Часть круга 18">
            <a:extLst>
              <a:ext uri="{FF2B5EF4-FFF2-40B4-BE49-F238E27FC236}">
                <a16:creationId xmlns:a16="http://schemas.microsoft.com/office/drawing/2014/main" id="{2D5095A5-E5F2-47E5-BE0C-55DE3A74607E}"/>
              </a:ext>
            </a:extLst>
          </p:cNvPr>
          <p:cNvSpPr>
            <a:spLocks noChangeAspect="1"/>
          </p:cNvSpPr>
          <p:nvPr/>
        </p:nvSpPr>
        <p:spPr>
          <a:xfrm>
            <a:off x="3150000" y="1480350"/>
            <a:ext cx="2844000" cy="2844000"/>
          </a:xfrm>
          <a:prstGeom prst="pie">
            <a:avLst>
              <a:gd name="adj1" fmla="val 0"/>
              <a:gd name="adj2" fmla="val 4245680"/>
            </a:avLst>
          </a:prstGeom>
          <a:solidFill>
            <a:srgbClr val="EF7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Часть круга 27">
            <a:extLst>
              <a:ext uri="{FF2B5EF4-FFF2-40B4-BE49-F238E27FC236}">
                <a16:creationId xmlns:a16="http://schemas.microsoft.com/office/drawing/2014/main" id="{468732BB-2300-455B-80FB-FA661C2C139E}"/>
              </a:ext>
            </a:extLst>
          </p:cNvPr>
          <p:cNvSpPr>
            <a:spLocks noChangeAspect="1"/>
          </p:cNvSpPr>
          <p:nvPr/>
        </p:nvSpPr>
        <p:spPr>
          <a:xfrm>
            <a:off x="3150000" y="1480350"/>
            <a:ext cx="2844000" cy="2844000"/>
          </a:xfrm>
          <a:prstGeom prst="pie">
            <a:avLst>
              <a:gd name="adj1" fmla="val 0"/>
              <a:gd name="adj2" fmla="val 2211709"/>
            </a:avLst>
          </a:prstGeom>
          <a:solidFill>
            <a:srgbClr val="00A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95539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9000" y="1579350"/>
            <a:ext cx="2646000" cy="264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72C093-D636-4872-9ED6-4BB680FBBB6A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ИННА ДЕНЮШ</a:t>
            </a:r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, </a:t>
            </a:r>
            <a:r>
              <a:rPr lang="ru-RU" sz="16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ФОНДА «ЗОЛОТОЕ СЕЧЕНИЕ»: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AD45F-4C55-4671-B77A-067357CC5BC4}"/>
              </a:ext>
            </a:extLst>
          </p:cNvPr>
          <p:cNvSpPr txBox="1"/>
          <p:nvPr/>
        </p:nvSpPr>
        <p:spPr>
          <a:xfrm>
            <a:off x="531601" y="1881631"/>
            <a:ext cx="223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«Территория талантов» </a:t>
            </a:r>
            <a:r>
              <a:rPr lang="ru-RU" sz="8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–</a:t>
            </a:r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рабочее пространство, где мы будем обсуждать актуальные вопросы и проблемы, искать правильное решение.</a:t>
            </a:r>
          </a:p>
          <a:p>
            <a:pPr algn="just"/>
            <a:endParaRPr lang="ru-RU" sz="800" b="1" kern="100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Как выстроить эффективную систему по выявлению и сопровождению одаренных детей и педагогов? Как сделать так, чтобы таланты оставались и развивались в своей территории?</a:t>
            </a:r>
          </a:p>
          <a:p>
            <a:pPr algn="just"/>
            <a:endParaRPr lang="ru-RU" sz="800" b="1" kern="100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В центре нашего внимания – одаренные школьники и педагоги. Ведь успех ребенка, во многом – командная заслуга. Важный маркер проектного офиса – интерес к теме развития талантов со стороны потенциальных работодателей, представителей бизнеса и реального производства.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25979-1249-49CE-9FBF-CA8DD2FBBD65}"/>
              </a:ext>
            </a:extLst>
          </p:cNvPr>
          <p:cNvSpPr txBox="1"/>
          <p:nvPr/>
        </p:nvSpPr>
        <p:spPr>
          <a:xfrm>
            <a:off x="6382198" y="1869544"/>
            <a:ext cx="223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Создание педагогического проектного офиса и его реализация стали возможны благодаря поддержке Правительства и Министерства образования и молодежной политики Свердловской области.</a:t>
            </a:r>
          </a:p>
          <a:p>
            <a:pPr algn="just"/>
            <a:endParaRPr lang="ru-RU" sz="800" b="1" kern="100" dirty="0">
              <a:solidFill>
                <a:srgbClr val="AF955C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Благодарим за доверие.</a:t>
            </a:r>
          </a:p>
          <a:p>
            <a:pPr algn="just"/>
            <a:endParaRPr lang="ru-RU" sz="800" b="1" kern="100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Отдельное спасибо всем участникам первого заседания, кто смог в это непростое время присутствовать лично на событии и присоединиться к обсуждению онлайн.</a:t>
            </a:r>
          </a:p>
          <a:p>
            <a:pPr algn="just"/>
            <a:endParaRPr lang="ru-RU" sz="800" b="1" kern="100" dirty="0">
              <a:solidFill>
                <a:srgbClr val="AF955C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800" b="1" kern="100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Добро пожаловать в «Территорию талантов»! Наш офис открыт 24/7 365 дней в году.</a:t>
            </a:r>
          </a:p>
        </p:txBody>
      </p:sp>
    </p:spTree>
    <p:extLst>
      <p:ext uri="{BB962C8B-B14F-4D97-AF65-F5344CB8AC3E}">
        <p14:creationId xmlns:p14="http://schemas.microsoft.com/office/powerpoint/2010/main" val="2485197589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571501" y="899432"/>
            <a:ext cx="800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«ТЕРРИТОРИЯ ТАЛАНТОВ»: ЛОМАЕМ СТЕРЕОТИПЫ, ЧТОБЫ СОЗДАВАТЬ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600" y="2051637"/>
            <a:ext cx="4419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КРЕДО «ТЕРРИТОРИИ ТАЛАНТОВ» – НАЧИНАТЬ ПЕРЕМЕНЫ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С СЕБЯ</a:t>
            </a:r>
          </a:p>
          <a:p>
            <a:endParaRPr lang="ru-RU" sz="10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МЫ НАЧАЛИ С ОБНОВЛЕНИЯ ФОРМАТА И ТЕПЕРЬ НАПОЛНЯЕМ ЕГО СМЫСЛАМИ И УСТАНОВКАМИ</a:t>
            </a:r>
          </a:p>
          <a:p>
            <a:endParaRPr lang="ru-RU" sz="10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ПЕДАГОГИЧЕСКИЙ ОФИС – ЭТО:</a:t>
            </a:r>
          </a:p>
          <a:p>
            <a:endParaRPr lang="ru-RU" sz="10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ПРОСТРАНСТВО ДЛЯ ИНСАЙТОВ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ПРОЕКТНЫЙ АУДИТ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ЭФФЕКТИВНЫЕ РЕШЕНИЯ ДЛЯ РАЗВИТИЯ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kern="100" dirty="0">
                <a:solidFill>
                  <a:srgbClr val="1B2C4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ЛЮДИ: ЭКСПЕРТЫ, ПРОФЕССИОНАЛЫ, ТАЛАНТЛИВЫЕ ДЕТИ И ВЗРОСЛЫЕ</a:t>
            </a:r>
          </a:p>
          <a:p>
            <a:endParaRPr lang="ru-RU" sz="1000" b="1" kern="100" dirty="0">
              <a:solidFill>
                <a:srgbClr val="A28E63"/>
              </a:solidFill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921F4D9-FB63-4AED-8970-D8A7A382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EC748E-5A12-49E0-A132-043F52AF20CB}"/>
              </a:ext>
            </a:extLst>
          </p:cNvPr>
          <p:cNvGrpSpPr/>
          <p:nvPr/>
        </p:nvGrpSpPr>
        <p:grpSpPr>
          <a:xfrm>
            <a:off x="1073277" y="1373531"/>
            <a:ext cx="959553" cy="959553"/>
            <a:chOff x="6647407" y="1123386"/>
            <a:chExt cx="959553" cy="9595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CFC7F45-ADC8-4021-82AD-6F973D42D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7407" y="1123386"/>
              <a:ext cx="959553" cy="959553"/>
            </a:xfrm>
            <a:prstGeom prst="ellipse">
              <a:avLst/>
            </a:prstGeom>
            <a:solidFill>
              <a:srgbClr val="1B2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6E6CF-CE62-40B6-9223-CA1A2CDA6A07}"/>
                </a:ext>
              </a:extLst>
            </p:cNvPr>
            <p:cNvSpPr txBox="1"/>
            <p:nvPr/>
          </p:nvSpPr>
          <p:spPr>
            <a:xfrm>
              <a:off x="6647407" y="1664128"/>
              <a:ext cx="959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00AE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ПЕРВОЕ</a:t>
              </a:r>
              <a:endParaRPr lang="ru-RU" sz="600" b="1" dirty="0">
                <a:solidFill>
                  <a:srgbClr val="EF7F1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b="1" dirty="0">
                  <a:solidFill>
                    <a:srgbClr val="EF7F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СОВЕЩАНИЕ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A39378-FB1E-4DB2-B56A-670AF636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83" y="128437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523370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D4EF7F-F878-4DB0-9795-1AFA952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2469447"/>
            <a:ext cx="304801" cy="1809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13E13C-8CAC-459B-A878-3FA08C51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1879"/>
            <a:ext cx="291032" cy="176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C9C0B-D710-4196-A1DF-6FCC7E85EC49}"/>
              </a:ext>
            </a:extLst>
          </p:cNvPr>
          <p:cNvSpPr txBox="1"/>
          <p:nvPr/>
        </p:nvSpPr>
        <p:spPr>
          <a:xfrm>
            <a:off x="4395798" y="1926364"/>
            <a:ext cx="4038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УСТАНОВОЧНАЯ</a:t>
            </a:r>
          </a:p>
          <a:p>
            <a:r>
              <a:rPr lang="ru-RU" sz="2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СЕССИЯ</a:t>
            </a:r>
          </a:p>
          <a:p>
            <a:endParaRPr lang="ru-RU" sz="1600" b="1" dirty="0">
              <a:solidFill>
                <a:srgbClr val="D4B2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D4B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СПИКЕРЫ: </a:t>
            </a:r>
            <a:r>
              <a:rPr lang="ru-RU" sz="1400" b="1" kern="0" dirty="0">
                <a:solidFill>
                  <a:srgbClr val="D4B26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ЭКСПЕРТЫ, ПРОФЕССИОНАЛЫ, ТАЛАНТЛИВЫЕ</a:t>
            </a:r>
          </a:p>
          <a:p>
            <a:r>
              <a:rPr lang="ru-RU" sz="1400" b="1" kern="0" dirty="0">
                <a:solidFill>
                  <a:srgbClr val="D4B26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ДЕТИ И ВЗРОСЛЫЕ</a:t>
            </a:r>
            <a:endParaRPr lang="ru-RU" sz="1400" b="1" dirty="0">
              <a:solidFill>
                <a:srgbClr val="D4B2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ACE03-5B81-4481-BF07-36331ACCB381}"/>
              </a:ext>
            </a:extLst>
          </p:cNvPr>
          <p:cNvSpPr txBox="1"/>
          <p:nvPr/>
        </p:nvSpPr>
        <p:spPr>
          <a:xfrm>
            <a:off x="1657702" y="2942027"/>
            <a:ext cx="169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AE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</a:p>
          <a:p>
            <a:pPr algn="ctr"/>
            <a:r>
              <a:rPr lang="ru-RU" sz="2000" b="1" dirty="0">
                <a:solidFill>
                  <a:srgbClr val="EF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A487B-E3AA-447C-84BA-4D9252F3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0" y="1214051"/>
            <a:ext cx="1609347" cy="1609347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6F79265-5834-48C3-96BE-73CD6472FB34}"/>
              </a:ext>
            </a:extLst>
          </p:cNvPr>
          <p:cNvCxnSpPr>
            <a:cxnSpLocks/>
          </p:cNvCxnSpPr>
          <p:nvPr/>
        </p:nvCxnSpPr>
        <p:spPr>
          <a:xfrm flipH="1">
            <a:off x="4038600" y="1721413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">
            <a:extLst>
              <a:ext uri="{FF2B5EF4-FFF2-40B4-BE49-F238E27FC236}">
                <a16:creationId xmlns:a16="http://schemas.microsoft.com/office/drawing/2014/main" id="{A03813E1-B964-471D-B996-627C79AA420E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87D453-69EC-44E0-B23D-EF9BF8F1B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3" y="209550"/>
            <a:ext cx="844677" cy="4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67287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1DC21BFC-94D2-4925-89F9-223CABC053E1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97430"/>
            <a:ext cx="42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У наших детей есть право на самореализацию, развитие своих природных способностей. А для нас, взрослых важно показать им путь, дать возможность раскрыть свои таланты, проявить себя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БИКТУГАНОВ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ОБРАЗОВАНИЯ И МОЛОДЕЖНОЙ ПОЛИТИКИ СВЕРДЛОВСКОЙ ОБЛАСТИ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8435"/>
      </p:ext>
    </p:extLst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351ADE-1995-415F-8E38-CAA4D623CAB1}"/>
              </a:ext>
            </a:extLst>
          </p:cNvPr>
          <p:cNvCxnSpPr>
            <a:cxnSpLocks/>
          </p:cNvCxnSpPr>
          <p:nvPr/>
        </p:nvCxnSpPr>
        <p:spPr>
          <a:xfrm flipH="1">
            <a:off x="4226015" y="3939200"/>
            <a:ext cx="1" cy="1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99429-C06E-4481-8808-6CE3F0D0C4F4}"/>
              </a:ext>
            </a:extLst>
          </p:cNvPr>
          <p:cNvSpPr/>
          <p:nvPr/>
        </p:nvSpPr>
        <p:spPr>
          <a:xfrm>
            <a:off x="0" y="4925680"/>
            <a:ext cx="9144000" cy="217819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D9EEC9-0119-4F8E-ABF3-53C7F3618170}"/>
              </a:ext>
            </a:extLst>
          </p:cNvPr>
          <p:cNvSpPr/>
          <p:nvPr/>
        </p:nvSpPr>
        <p:spPr>
          <a:xfrm>
            <a:off x="0" y="-7960"/>
            <a:ext cx="9144000" cy="663662"/>
          </a:xfrm>
          <a:prstGeom prst="rect">
            <a:avLst/>
          </a:prstGeom>
          <a:solidFill>
            <a:srgbClr val="1B2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03E7EB-6671-4A2F-BD93-45AE309149BD}"/>
              </a:ext>
            </a:extLst>
          </p:cNvPr>
          <p:cNvSpPr txBox="1"/>
          <p:nvPr/>
        </p:nvSpPr>
        <p:spPr>
          <a:xfrm>
            <a:off x="2477544" y="4927439"/>
            <a:ext cx="4188913" cy="15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 202</a:t>
            </a:r>
            <a:r>
              <a:rPr lang="ru-RU" sz="600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" dirty="0">
              <a:solidFill>
                <a:srgbClr val="A28E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8479913-C8CA-4635-9AA2-BFED7ABD9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44677" cy="43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F244F1-C703-4D26-ABFE-24463C100851}"/>
              </a:ext>
            </a:extLst>
          </p:cNvPr>
          <p:cNvSpPr txBox="1"/>
          <p:nvPr/>
        </p:nvSpPr>
        <p:spPr>
          <a:xfrm>
            <a:off x="4038599" y="2324410"/>
            <a:ext cx="4267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Мы здесь, чтобы организовать актуальную точку сборки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для идей и проектов, площадку для коммуникации активного профессионального сообщества, заинтересованного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в формировании системы работы с талантливыми детьми</a:t>
            </a:r>
          </a:p>
          <a:p>
            <a:r>
              <a:rPr lang="ru-RU" sz="1000" b="1" kern="100" dirty="0">
                <a:solidFill>
                  <a:srgbClr val="A28E63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и педагогами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E0E225B-CE76-4F82-82BE-15EA862DAB49}"/>
              </a:ext>
            </a:extLst>
          </p:cNvPr>
          <p:cNvCxnSpPr>
            <a:cxnSpLocks/>
          </p:cNvCxnSpPr>
          <p:nvPr/>
        </p:nvCxnSpPr>
        <p:spPr>
          <a:xfrm flipH="1">
            <a:off x="3620779" y="2047792"/>
            <a:ext cx="1" cy="1918006"/>
          </a:xfrm>
          <a:prstGeom prst="line">
            <a:avLst/>
          </a:prstGeom>
          <a:ln w="15875">
            <a:solidFill>
              <a:srgbClr val="BDA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B8DB0E-098A-435C-99FA-B6C7976CCD63}"/>
              </a:ext>
            </a:extLst>
          </p:cNvPr>
          <p:cNvSpPr txBox="1"/>
          <p:nvPr/>
        </p:nvSpPr>
        <p:spPr>
          <a:xfrm>
            <a:off x="4033467" y="3634904"/>
            <a:ext cx="4116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A28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ИННА ДЕНЮШ</a:t>
            </a:r>
          </a:p>
          <a:p>
            <a:r>
              <a:rPr lang="ru-RU" sz="800" dirty="0">
                <a:solidFill>
                  <a:srgbClr val="1B2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ФОНДА «ЗОЛОТОЕ СЕЧЕНИЕ», МОДЕРАТОР ПРОЕКТНОГО ОФИСА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F45A9F-98AE-48F3-8E1B-8D6AED87D4C7}"/>
              </a:ext>
            </a:extLst>
          </p:cNvPr>
          <p:cNvCxnSpPr>
            <a:cxnSpLocks/>
          </p:cNvCxnSpPr>
          <p:nvPr/>
        </p:nvCxnSpPr>
        <p:spPr>
          <a:xfrm>
            <a:off x="4616719" y="2076919"/>
            <a:ext cx="3689081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BD762-81DA-4CBB-ACC4-CF3C4B8B1B3E}"/>
              </a:ext>
            </a:extLst>
          </p:cNvPr>
          <p:cNvSpPr txBox="1"/>
          <p:nvPr/>
        </p:nvSpPr>
        <p:spPr>
          <a:xfrm>
            <a:off x="3929320" y="13905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48857-F501-42A9-9B15-15BE0762F614}"/>
              </a:ext>
            </a:extLst>
          </p:cNvPr>
          <p:cNvSpPr txBox="1"/>
          <p:nvPr/>
        </p:nvSpPr>
        <p:spPr>
          <a:xfrm rot="10800000">
            <a:off x="8435782" y="282707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AF955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C19D7E4-99CA-47F3-945F-946CC9E5F1AD}"/>
              </a:ext>
            </a:extLst>
          </p:cNvPr>
          <p:cNvCxnSpPr>
            <a:cxnSpLocks/>
          </p:cNvCxnSpPr>
          <p:nvPr/>
        </p:nvCxnSpPr>
        <p:spPr>
          <a:xfrm>
            <a:off x="4119193" y="3357241"/>
            <a:ext cx="4186607" cy="0"/>
          </a:xfrm>
          <a:prstGeom prst="line">
            <a:avLst/>
          </a:prstGeom>
          <a:ln w="15875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2AE27D-8525-4033-B4BE-5B19EB02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80" y="1635421"/>
            <a:ext cx="2646000" cy="264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72C093-D636-4872-9ED6-4BB680FBBB6A}"/>
              </a:ext>
            </a:extLst>
          </p:cNvPr>
          <p:cNvSpPr txBox="1"/>
          <p:nvPr/>
        </p:nvSpPr>
        <p:spPr>
          <a:xfrm>
            <a:off x="994129" y="899432"/>
            <a:ext cx="715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AF955C"/>
                </a:solidFill>
                <a:effectLst/>
                <a:latin typeface="Arial" panose="020B0604020202020204" pitchFamily="34" charset="0"/>
                <a:ea typeface="NSimSun" panose="02010609030101010101" pitchFamily="49" charset="-122"/>
              </a:rPr>
              <a:t>УСТАНОВОЧНАЯ СЕССИЯ</a:t>
            </a:r>
            <a:endParaRPr lang="ru-RU" sz="1600" b="1" dirty="0">
              <a:solidFill>
                <a:srgbClr val="AF955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25519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13747</TotalTime>
  <Words>1771</Words>
  <Application>Microsoft Office PowerPoint</Application>
  <PresentationFormat>Экран (16:9)</PresentationFormat>
  <Paragraphs>350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28-11-21</dc:title>
  <dc:creator>Asus</dc:creator>
  <cp:lastModifiedBy>Ольга Штур</cp:lastModifiedBy>
  <cp:revision>263</cp:revision>
  <dcterms:created xsi:type="dcterms:W3CDTF">2006-08-16T00:00:00Z</dcterms:created>
  <dcterms:modified xsi:type="dcterms:W3CDTF">2021-12-15T12:48:08Z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1033-10.2.0.7636</vt:lpwstr>
  </property>
</Properties>
</file>